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44"/>
  </p:notesMasterIdLst>
  <p:sldIdLst>
    <p:sldId id="256" r:id="rId3"/>
    <p:sldId id="257" r:id="rId4"/>
    <p:sldId id="29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2192000" cy="6858000"/>
  <p:notesSz cx="6797675" cy="9928225"/>
  <p:embeddedFontLst>
    <p:embeddedFont>
      <p:font typeface="Roboto" panose="020B0604020202020204" charset="0"/>
      <p:regular r:id="rId45"/>
      <p:bold r:id="rId46"/>
      <p:italic r:id="rId47"/>
      <p:boldItalic r:id="rId48"/>
    </p:embeddedFont>
    <p:embeddedFont>
      <p:font typeface="Helvetica Neue" panose="020B0604020202020204" charset="0"/>
      <p:regular r:id="rId49"/>
      <p:bold r:id="rId50"/>
      <p:italic r:id="rId51"/>
      <p:boldItalic r:id="rId52"/>
    </p:embeddedFont>
    <p:embeddedFont>
      <p:font typeface="Titillium Web" panose="020B060402020202020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jCgRYm+hjfPHBHvv3jACUmox4F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3.xml"/><Relationship Id="rId61" Type="http://customschemas.google.com/relationships/presentationmetadata" Target="meta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0" y="812520"/>
            <a:ext cx="0" cy="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‹Nº›</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 name="Google Shape;27;p1: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28" name="Google Shape;28;p1: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0bbc2b994a_0_0: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g30bbc2b994a_0_0: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125" name="Google Shape;125;g30bbc2b994a_0_0: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0d62ab3be9_0_29: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 name="Google Shape;136;g30d62ab3be9_0_29: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137" name="Google Shape;137;g30d62ab3be9_0_29: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0d62ab3be9_0_115: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g30d62ab3be9_0_115: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150" name="Google Shape;150;g30d62ab3be9_0_115: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0d62ab3be9_0_129: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g30d62ab3be9_0_129: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163" name="Google Shape;163;g30d62ab3be9_0_129: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0bbc2b994a_0_13: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g30bbc2b994a_0_13: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176" name="Google Shape;176;g30bbc2b994a_0_13: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0d62ab3be9_0_41: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g30d62ab3be9_0_41: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189" name="Google Shape;189;g30d62ab3be9_0_41: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0bbc2b994a_0_24: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g30bbc2b994a_0_24: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201" name="Google Shape;201;g30bbc2b994a_0_24: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0d62ab3be9_0_60: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g30d62ab3be9_0_60: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216" name="Google Shape;216;g30d62ab3be9_0_60: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0d62ab3be9_0_84: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g30d62ab3be9_0_84: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231" name="Google Shape;231;g30d62ab3be9_0_84: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9: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245" name="Google Shape;245;p9: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 name="Google Shape;38;p2: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39" name="Google Shape;39;p2: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10: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257" name="Google Shape;257;p10: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 name="Google Shape;270;p11: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271" name="Google Shape;271;p11: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12: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285" name="Google Shape;285;p12: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3: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7" name="Google Shape;297;p13: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298" name="Google Shape;298;p13: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0" name="Google Shape;310;p14: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311" name="Google Shape;311;p14: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5: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3" name="Google Shape;323;p15: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324" name="Google Shape;324;p15: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6: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6" name="Google Shape;336;p16: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337" name="Google Shape;337;p16: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7: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9" name="Google Shape;349;p17: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350" name="Google Shape;350;p17: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8: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1" name="Google Shape;361;p18: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362" name="Google Shape;362;p18: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9: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4" name="Google Shape;374;p19: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375" name="Google Shape;375;p19: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30cfddb0a47_0_15: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 name="Google Shape;34;g30cfddb0a47_0_15: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spcBef>
                <a:spcPts val="0"/>
              </a:spcBef>
              <a:spcAft>
                <a:spcPts val="0"/>
              </a:spcAft>
              <a:buClr>
                <a:schemeClr val="dk1"/>
              </a:buClr>
              <a:buSzPts val="1800"/>
              <a:buFont typeface="Arial"/>
              <a:buNone/>
            </a:pPr>
            <a:endParaRPr sz="1800" b="0" strike="noStrike">
              <a:solidFill>
                <a:srgbClr val="000000"/>
              </a:solidFill>
              <a:latin typeface="Arial"/>
              <a:ea typeface="Arial"/>
              <a:cs typeface="Arial"/>
              <a:sym typeface="Arial"/>
            </a:endParaRPr>
          </a:p>
        </p:txBody>
      </p:sp>
      <p:sp>
        <p:nvSpPr>
          <p:cNvPr id="35" name="Google Shape;35;g30cfddb0a47_0_15: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None/>
            </a:pPr>
            <a:fld id="{00000000-1234-1234-1234-123412341234}" type="slidenum">
              <a:rPr lang="es-ES" sz="1200" b="0" strike="noStrike">
                <a:solidFill>
                  <a:srgbClr val="000000"/>
                </a:solidFill>
                <a:latin typeface="Arial"/>
                <a:ea typeface="Arial"/>
                <a:cs typeface="Arial"/>
                <a:sym typeface="Arial"/>
              </a:rPr>
              <a:t>3</a:t>
            </a:fld>
            <a:endParaRPr sz="12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222804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7" name="Google Shape;387;p20: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388" name="Google Shape;388;p20: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30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1: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p21: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401" name="Google Shape;401;p21: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31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2: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3" name="Google Shape;413;p22: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414" name="Google Shape;414;p22: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32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3: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5" name="Google Shape;425;p23: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Clr>
                <a:schemeClr val="dk1"/>
              </a:buClr>
              <a:buSzPts val="1800"/>
              <a:buFont typeface="Arial"/>
              <a:buNone/>
            </a:pPr>
            <a:endParaRPr sz="1800" b="0" strike="noStrike">
              <a:solidFill>
                <a:srgbClr val="000000"/>
              </a:solidFill>
              <a:latin typeface="Arial"/>
              <a:ea typeface="Arial"/>
              <a:cs typeface="Arial"/>
              <a:sym typeface="Arial"/>
            </a:endParaRPr>
          </a:p>
        </p:txBody>
      </p:sp>
      <p:sp>
        <p:nvSpPr>
          <p:cNvPr id="426" name="Google Shape;426;p23: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33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4: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9" name="Google Shape;439;p24: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Clr>
                <a:schemeClr val="dk1"/>
              </a:buClr>
              <a:buSzPts val="1800"/>
              <a:buFont typeface="Arial"/>
              <a:buNone/>
            </a:pPr>
            <a:endParaRPr sz="1800" b="0" strike="noStrike">
              <a:solidFill>
                <a:srgbClr val="000000"/>
              </a:solidFill>
              <a:latin typeface="Arial"/>
              <a:ea typeface="Arial"/>
              <a:cs typeface="Arial"/>
              <a:sym typeface="Arial"/>
            </a:endParaRPr>
          </a:p>
        </p:txBody>
      </p:sp>
      <p:sp>
        <p:nvSpPr>
          <p:cNvPr id="440" name="Google Shape;440;p24: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34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5: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3" name="Google Shape;453;p25: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Clr>
                <a:schemeClr val="dk1"/>
              </a:buClr>
              <a:buSzPts val="1800"/>
              <a:buFont typeface="Arial"/>
              <a:buNone/>
            </a:pPr>
            <a:endParaRPr sz="1800" b="0" strike="noStrike">
              <a:solidFill>
                <a:srgbClr val="000000"/>
              </a:solidFill>
              <a:latin typeface="Arial"/>
              <a:ea typeface="Arial"/>
              <a:cs typeface="Arial"/>
              <a:sym typeface="Arial"/>
            </a:endParaRPr>
          </a:p>
        </p:txBody>
      </p:sp>
      <p:sp>
        <p:nvSpPr>
          <p:cNvPr id="454" name="Google Shape;454;p25: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35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6: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7" name="Google Shape;467;p26: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Clr>
                <a:schemeClr val="dk1"/>
              </a:buClr>
              <a:buSzPts val="1800"/>
              <a:buFont typeface="Arial"/>
              <a:buNone/>
            </a:pPr>
            <a:endParaRPr sz="1800" b="0" strike="noStrike">
              <a:solidFill>
                <a:srgbClr val="000000"/>
              </a:solidFill>
              <a:latin typeface="Arial"/>
              <a:ea typeface="Arial"/>
              <a:cs typeface="Arial"/>
              <a:sym typeface="Arial"/>
            </a:endParaRPr>
          </a:p>
        </p:txBody>
      </p:sp>
      <p:sp>
        <p:nvSpPr>
          <p:cNvPr id="468" name="Google Shape;468;p26: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36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7: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1" name="Google Shape;481;p27: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Clr>
                <a:schemeClr val="dk1"/>
              </a:buClr>
              <a:buSzPts val="1800"/>
              <a:buFont typeface="Arial"/>
              <a:buNone/>
            </a:pPr>
            <a:endParaRPr sz="1800" b="0" strike="noStrike">
              <a:solidFill>
                <a:srgbClr val="000000"/>
              </a:solidFill>
              <a:latin typeface="Arial"/>
              <a:ea typeface="Arial"/>
              <a:cs typeface="Arial"/>
              <a:sym typeface="Arial"/>
            </a:endParaRPr>
          </a:p>
        </p:txBody>
      </p:sp>
      <p:sp>
        <p:nvSpPr>
          <p:cNvPr id="482" name="Google Shape;482;p27: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37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8: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5" name="Google Shape;495;p28: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Clr>
                <a:schemeClr val="dk1"/>
              </a:buClr>
              <a:buSzPts val="1800"/>
              <a:buFont typeface="Arial"/>
              <a:buNone/>
            </a:pPr>
            <a:endParaRPr sz="1800" b="0" strike="noStrike">
              <a:solidFill>
                <a:srgbClr val="000000"/>
              </a:solidFill>
              <a:latin typeface="Arial"/>
              <a:ea typeface="Arial"/>
              <a:cs typeface="Arial"/>
              <a:sym typeface="Arial"/>
            </a:endParaRPr>
          </a:p>
        </p:txBody>
      </p:sp>
      <p:sp>
        <p:nvSpPr>
          <p:cNvPr id="496" name="Google Shape;496;p28: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38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9: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9" name="Google Shape;509;p29: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Clr>
                <a:schemeClr val="dk1"/>
              </a:buClr>
              <a:buSzPts val="1800"/>
              <a:buFont typeface="Arial"/>
              <a:buNone/>
            </a:pPr>
            <a:endParaRPr sz="1800" b="0" strike="noStrike">
              <a:solidFill>
                <a:srgbClr val="000000"/>
              </a:solidFill>
              <a:latin typeface="Arial"/>
              <a:ea typeface="Arial"/>
              <a:cs typeface="Arial"/>
              <a:sym typeface="Arial"/>
            </a:endParaRPr>
          </a:p>
        </p:txBody>
      </p:sp>
      <p:sp>
        <p:nvSpPr>
          <p:cNvPr id="510" name="Google Shape;510;p29: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39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8: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 name="Google Shape;50;p8: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51" name="Google Shape;51;p8: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0: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30: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Clr>
                <a:schemeClr val="dk1"/>
              </a:buClr>
              <a:buSzPts val="1800"/>
              <a:buFont typeface="Arial"/>
              <a:buNone/>
            </a:pPr>
            <a:endParaRPr sz="1800" b="0" strike="noStrike">
              <a:solidFill>
                <a:srgbClr val="000000"/>
              </a:solidFill>
              <a:latin typeface="Arial"/>
              <a:ea typeface="Arial"/>
              <a:cs typeface="Arial"/>
              <a:sym typeface="Arial"/>
            </a:endParaRPr>
          </a:p>
        </p:txBody>
      </p:sp>
      <p:sp>
        <p:nvSpPr>
          <p:cNvPr id="524" name="Google Shape;524;p30: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40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0d62ab3be9_0_101: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8" name="Google Shape;538;g30d62ab3be9_0_101: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539" name="Google Shape;539;g30d62ab3be9_0_101: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41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3:notes"/>
          <p:cNvSpPr txBox="1">
            <a:spLocks noGrp="1"/>
          </p:cNvSpPr>
          <p:nvPr>
            <p:ph type="body" idx="1"/>
          </p:nvPr>
        </p:nvSpPr>
        <p:spPr>
          <a:xfrm>
            <a:off x="679680" y="4716000"/>
            <a:ext cx="5435640" cy="4465080"/>
          </a:xfrm>
          <a:prstGeom prst="rect">
            <a:avLst/>
          </a:prstGeom>
          <a:noFill/>
          <a:ln>
            <a:noFill/>
          </a:ln>
        </p:spPr>
        <p:txBody>
          <a:bodyPr spcFirstLastPara="1" wrap="square" lIns="92150" tIns="46075" rIns="92150" bIns="46075" anchor="t" anchorCtr="0">
            <a:norm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63" name="Google Shape;63;p3:notes"/>
          <p:cNvSpPr/>
          <p:nvPr/>
        </p:nvSpPr>
        <p:spPr>
          <a:xfrm>
            <a:off x="3850560" y="9430200"/>
            <a:ext cx="2943000" cy="49392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094f9a4d2e_0_15: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 name="Google Shape;74;g3094f9a4d2e_0_15: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75" name="Google Shape;75;g3094f9a4d2e_0_15: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094f9a4d2e_0_26: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g3094f9a4d2e_0_26: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87" name="Google Shape;87;g3094f9a4d2e_0_26: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094f9a4d2e_0_40: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g3094f9a4d2e_0_40: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99" name="Google Shape;99;g3094f9a4d2e_0_40: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d62ab3be9_0_2:notes"/>
          <p:cNvSpPr>
            <a:spLocks noGrp="1" noRot="1" noChangeAspect="1"/>
          </p:cNvSpPr>
          <p:nvPr>
            <p:ph type="sldImg" idx="2"/>
          </p:nvPr>
        </p:nvSpPr>
        <p:spPr>
          <a:xfrm>
            <a:off x="88900"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g30d62ab3be9_0_2:notes"/>
          <p:cNvSpPr txBox="1">
            <a:spLocks noGrp="1"/>
          </p:cNvSpPr>
          <p:nvPr>
            <p:ph type="body" idx="1"/>
          </p:nvPr>
        </p:nvSpPr>
        <p:spPr>
          <a:xfrm>
            <a:off x="679680" y="4716000"/>
            <a:ext cx="5435700" cy="4465200"/>
          </a:xfrm>
          <a:prstGeom prst="rect">
            <a:avLst/>
          </a:prstGeom>
          <a:noFill/>
          <a:ln>
            <a:noFill/>
          </a:ln>
        </p:spPr>
        <p:txBody>
          <a:bodyPr spcFirstLastPara="1" wrap="square" lIns="92150" tIns="46075" rIns="92150" bIns="46075" anchor="t" anchorCtr="0">
            <a:noAutofit/>
          </a:bodyPr>
          <a:lstStyle/>
          <a:p>
            <a:pPr marL="216000" lvl="0" indent="-216000" algn="l" rtl="0">
              <a:lnSpc>
                <a:spcPct val="100000"/>
              </a:lnSpc>
              <a:spcBef>
                <a:spcPts val="0"/>
              </a:spcBef>
              <a:spcAft>
                <a:spcPts val="0"/>
              </a:spcAft>
              <a:buSzPts val="1800"/>
              <a:buNone/>
            </a:pPr>
            <a:endParaRPr sz="1800" b="0" strike="noStrike">
              <a:solidFill>
                <a:srgbClr val="000000"/>
              </a:solidFill>
              <a:latin typeface="Arial"/>
              <a:ea typeface="Arial"/>
              <a:cs typeface="Arial"/>
              <a:sym typeface="Arial"/>
            </a:endParaRPr>
          </a:p>
        </p:txBody>
      </p:sp>
      <p:sp>
        <p:nvSpPr>
          <p:cNvPr id="111" name="Google Shape;111;g30d62ab3be9_0_2:notes"/>
          <p:cNvSpPr/>
          <p:nvPr/>
        </p:nvSpPr>
        <p:spPr>
          <a:xfrm>
            <a:off x="3850560" y="9430200"/>
            <a:ext cx="2943000" cy="493800"/>
          </a:xfrm>
          <a:prstGeom prst="rect">
            <a:avLst/>
          </a:prstGeom>
          <a:noFill/>
          <a:ln>
            <a:noFill/>
          </a:ln>
        </p:spPr>
        <p:txBody>
          <a:bodyPr spcFirstLastPara="1" wrap="square" lIns="92150" tIns="46075" rIns="92150" bIns="46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edeterminado 8" type="twoObj">
  <p:cSld name="TWO_OBJECTS">
    <p:spTree>
      <p:nvGrpSpPr>
        <p:cNvPr id="1" name="Shape 13"/>
        <p:cNvGrpSpPr/>
        <p:nvPr/>
      </p:nvGrpSpPr>
      <p:grpSpPr>
        <a:xfrm>
          <a:off x="0" y="0"/>
          <a:ext cx="0" cy="0"/>
          <a:chOff x="0" y="0"/>
          <a:chExt cx="0" cy="0"/>
        </a:xfrm>
      </p:grpSpPr>
      <p:sp>
        <p:nvSpPr>
          <p:cNvPr id="14" name="Google Shape;14;p31"/>
          <p:cNvSpPr txBox="1">
            <a:spLocks noGrp="1"/>
          </p:cNvSpPr>
          <p:nvPr>
            <p:ph type="title"/>
          </p:nvPr>
        </p:nvSpPr>
        <p:spPr>
          <a:xfrm>
            <a:off x="609480" y="272880"/>
            <a:ext cx="10970280" cy="11437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1"/>
          <p:cNvSpPr txBox="1">
            <a:spLocks noGrp="1"/>
          </p:cNvSpPr>
          <p:nvPr>
            <p:ph type="body" idx="1"/>
          </p:nvPr>
        </p:nvSpPr>
        <p:spPr>
          <a:xfrm>
            <a:off x="609480" y="1600200"/>
            <a:ext cx="34920" cy="4523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 name="Google Shape;16;p31"/>
          <p:cNvSpPr txBox="1">
            <a:spLocks noGrp="1"/>
          </p:cNvSpPr>
          <p:nvPr>
            <p:ph type="body" idx="2"/>
          </p:nvPr>
        </p:nvSpPr>
        <p:spPr>
          <a:xfrm>
            <a:off x="646560" y="1600200"/>
            <a:ext cx="34920" cy="4523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edeterminado 8" type="twoObj">
  <p:cSld name="TWO_OBJECTS">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609480" y="272880"/>
            <a:ext cx="10970280" cy="11437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609480" y="1600200"/>
            <a:ext cx="34920" cy="4523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 name="Google Shape;24;p7"/>
          <p:cNvSpPr txBox="1">
            <a:spLocks noGrp="1"/>
          </p:cNvSpPr>
          <p:nvPr>
            <p:ph type="body" idx="2"/>
          </p:nvPr>
        </p:nvSpPr>
        <p:spPr>
          <a:xfrm>
            <a:off x="646560" y="1600200"/>
            <a:ext cx="34920" cy="4523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609480" y="272880"/>
            <a:ext cx="10970280" cy="114372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609480" y="1600200"/>
            <a:ext cx="71640" cy="4523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6"/>
          <p:cNvSpPr txBox="1">
            <a:spLocks noGrp="1"/>
          </p:cNvSpPr>
          <p:nvPr>
            <p:ph type="body" idx="2"/>
          </p:nvPr>
        </p:nvSpPr>
        <p:spPr>
          <a:xfrm>
            <a:off x="685440" y="1600200"/>
            <a:ext cx="71640" cy="4523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consorciomadrono.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consorciomadrono.e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ataverse.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www.consorciomadrono.es/docs/misionEcienciaDatosFirmada.pdf" TargetMode="External"/><Relationship Id="rId5"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hyperlink" Target="https://www.consorciomadrono.es/investigam/depositar-datos/" TargetMode="External"/><Relationship Id="rId3" Type="http://schemas.openxmlformats.org/officeDocument/2006/relationships/image" Target="../media/image2.png"/><Relationship Id="rId7" Type="http://schemas.openxmlformats.org/officeDocument/2006/relationships/hyperlink" Target="http://www.consorciomadrono.es/investigam/licencia-de-uso/"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www.consorciomadrono.es/investigam/licencias/" TargetMode="External"/><Relationship Id="rId5" Type="http://schemas.openxmlformats.org/officeDocument/2006/relationships/image" Target="../media/image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consorciomadrono.es/docs/PlanDePreservacion.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amt.coretrustseal.org/certificates" TargetMode="External"/><Relationship Id="rId5" Type="http://schemas.openxmlformats.org/officeDocument/2006/relationships/image" Target="../media/image3.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25.jpg"/><Relationship Id="rId5" Type="http://schemas.openxmlformats.org/officeDocument/2006/relationships/image" Target="../media/image3.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29"/>
        <p:cNvGrpSpPr/>
        <p:nvPr/>
      </p:nvGrpSpPr>
      <p:grpSpPr>
        <a:xfrm>
          <a:off x="0" y="0"/>
          <a:ext cx="0" cy="0"/>
          <a:chOff x="0" y="0"/>
          <a:chExt cx="0" cy="0"/>
        </a:xfrm>
      </p:grpSpPr>
      <p:pic>
        <p:nvPicPr>
          <p:cNvPr id="30" name="Google Shape;30;p1"/>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31" name="Google Shape;31;p1"/>
          <p:cNvSpPr/>
          <p:nvPr/>
        </p:nvSpPr>
        <p:spPr>
          <a:xfrm>
            <a:off x="0" y="3965655"/>
            <a:ext cx="12192000" cy="12054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a:solidFill>
                  <a:srgbClr val="A50021"/>
                </a:solidFill>
                <a:latin typeface="Arial"/>
                <a:ea typeface="Arial"/>
                <a:cs typeface="Arial"/>
                <a:sym typeface="Arial"/>
              </a:rPr>
              <a:t>Datos de investigación: experiencias, </a:t>
            </a:r>
            <a:endParaRPr/>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a:solidFill>
                  <a:srgbClr val="A50021"/>
                </a:solidFill>
                <a:latin typeface="Arial"/>
                <a:ea typeface="Arial"/>
                <a:cs typeface="Arial"/>
                <a:sym typeface="Arial"/>
              </a:rPr>
              <a:t>retos y oportunidades ante la reforma </a:t>
            </a:r>
            <a:endParaRPr/>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a:solidFill>
                  <a:srgbClr val="A50021"/>
                </a:solidFill>
                <a:latin typeface="Arial"/>
                <a:ea typeface="Arial"/>
                <a:cs typeface="Arial"/>
                <a:sym typeface="Arial"/>
              </a:rPr>
              <a:t>de la evaluación de la investigación</a:t>
            </a:r>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A5002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rgbClr val="000000"/>
                </a:solidFill>
                <a:latin typeface="Arial"/>
                <a:ea typeface="Arial"/>
                <a:cs typeface="Arial"/>
                <a:sym typeface="Arial"/>
              </a:rPr>
              <a:t>Consorcio Madroño: infraestructuras </a:t>
            </a:r>
            <a:endParaRPr/>
          </a:p>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rgbClr val="000000"/>
                </a:solidFill>
                <a:latin typeface="Arial"/>
                <a:ea typeface="Arial"/>
                <a:cs typeface="Arial"/>
                <a:sym typeface="Arial"/>
              </a:rPr>
              <a:t>y servicios para la gestión de datos de investigación</a:t>
            </a:r>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Arial"/>
                <a:ea typeface="Arial"/>
                <a:cs typeface="Arial"/>
                <a:sym typeface="Arial"/>
              </a:rPr>
              <a:t/>
            </a:r>
            <a:br>
              <a:rPr lang="es-ES" sz="1800" b="0" i="0" u="none" strike="noStrike" cap="none">
                <a:solidFill>
                  <a:srgbClr val="000000"/>
                </a:solidFill>
                <a:latin typeface="Arial"/>
                <a:ea typeface="Arial"/>
                <a:cs typeface="Arial"/>
                <a:sym typeface="Arial"/>
              </a:rPr>
            </a:br>
            <a:endParaRPr sz="3200" b="0" i="0" u="none" strike="noStrike" cap="none">
              <a:solidFill>
                <a:srgbClr val="000000"/>
              </a:solidFill>
              <a:latin typeface="Arial"/>
              <a:ea typeface="Arial"/>
              <a:cs typeface="Arial"/>
              <a:sym typeface="Arial"/>
            </a:endParaRPr>
          </a:p>
        </p:txBody>
      </p:sp>
      <p:sp>
        <p:nvSpPr>
          <p:cNvPr id="32" name="Google Shape;32;p1"/>
          <p:cNvSpPr/>
          <p:nvPr/>
        </p:nvSpPr>
        <p:spPr>
          <a:xfrm>
            <a:off x="-52560" y="5832000"/>
            <a:ext cx="12165840" cy="5400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s-ES" sz="2600" b="1" i="0" u="none" strike="noStrike" cap="none">
                <a:solidFill>
                  <a:srgbClr val="A50021"/>
                </a:solidFill>
                <a:latin typeface="Calibri"/>
                <a:ea typeface="Calibri"/>
                <a:cs typeface="Calibri"/>
                <a:sym typeface="Calibri"/>
              </a:rPr>
              <a:t>Madrid, 24 de octubre de 2024</a:t>
            </a:r>
            <a:endParaRPr sz="2600" b="0" i="0" u="none" strike="noStrike" cap="none">
              <a:solidFill>
                <a:srgbClr val="000000"/>
              </a:solidFill>
              <a:latin typeface="Arial"/>
              <a:ea typeface="Arial"/>
              <a:cs typeface="Arial"/>
              <a:sym typeface="Arial"/>
            </a:endParaRPr>
          </a:p>
        </p:txBody>
      </p:sp>
      <p:pic>
        <p:nvPicPr>
          <p:cNvPr id="33" name="Google Shape;33;p1"/>
          <p:cNvPicPr preferRelativeResize="0"/>
          <p:nvPr/>
        </p:nvPicPr>
        <p:blipFill rotWithShape="1">
          <a:blip r:embed="rId4">
            <a:alphaModFix/>
          </a:blip>
          <a:srcRect/>
          <a:stretch/>
        </p:blipFill>
        <p:spPr>
          <a:xfrm>
            <a:off x="5040" y="6660000"/>
            <a:ext cx="12191400" cy="224640"/>
          </a:xfrm>
          <a:prstGeom prst="rect">
            <a:avLst/>
          </a:prstGeom>
          <a:noFill/>
          <a:ln>
            <a:noFill/>
          </a:ln>
        </p:spPr>
      </p:pic>
      <p:pic>
        <p:nvPicPr>
          <p:cNvPr id="34" name="Google Shape;34;p1"/>
          <p:cNvPicPr preferRelativeResize="0"/>
          <p:nvPr/>
        </p:nvPicPr>
        <p:blipFill rotWithShape="1">
          <a:blip r:embed="rId5">
            <a:alphaModFix/>
          </a:blip>
          <a:srcRect/>
          <a:stretch/>
        </p:blipFill>
        <p:spPr>
          <a:xfrm>
            <a:off x="5121175" y="655635"/>
            <a:ext cx="2008439" cy="2008439"/>
          </a:xfrm>
          <a:prstGeom prst="rect">
            <a:avLst/>
          </a:prstGeom>
          <a:noFill/>
          <a:ln>
            <a:noFill/>
          </a:ln>
        </p:spPr>
      </p:pic>
      <p:pic>
        <p:nvPicPr>
          <p:cNvPr id="35" name="Google Shape;35;p1"/>
          <p:cNvPicPr preferRelativeResize="0"/>
          <p:nvPr/>
        </p:nvPicPr>
        <p:blipFill rotWithShape="1">
          <a:blip r:embed="rId6">
            <a:alphaModFix/>
          </a:blip>
          <a:srcRect/>
          <a:stretch/>
        </p:blipFill>
        <p:spPr>
          <a:xfrm>
            <a:off x="86760" y="13680"/>
            <a:ext cx="488880" cy="4989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126"/>
        <p:cNvGrpSpPr/>
        <p:nvPr/>
      </p:nvGrpSpPr>
      <p:grpSpPr>
        <a:xfrm>
          <a:off x="0" y="0"/>
          <a:ext cx="0" cy="0"/>
          <a:chOff x="0" y="0"/>
          <a:chExt cx="0" cy="0"/>
        </a:xfrm>
      </p:grpSpPr>
      <p:pic>
        <p:nvPicPr>
          <p:cNvPr id="127" name="Google Shape;127;g30bbc2b994a_0_0"/>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128" name="Google Shape;128;g30bbc2b994a_0_0"/>
          <p:cNvSpPr/>
          <p:nvPr/>
        </p:nvSpPr>
        <p:spPr>
          <a:xfrm>
            <a:off x="1204750" y="721825"/>
            <a:ext cx="9700200" cy="54489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s-ES" sz="1800" b="1" i="0" u="none" strike="noStrike" cap="none">
                <a:solidFill>
                  <a:schemeClr val="dk1"/>
                </a:solidFill>
                <a:highlight>
                  <a:srgbClr val="FFFFFF"/>
                </a:highlight>
                <a:latin typeface="Arial"/>
                <a:ea typeface="Arial"/>
                <a:cs typeface="Arial"/>
                <a:sym typeface="Arial"/>
              </a:rPr>
              <a:t>Cómo funciona PGDOnline</a:t>
            </a:r>
            <a:endParaRPr sz="1800" b="1" i="0" u="none" strike="noStrike" cap="none">
              <a:solidFill>
                <a:schemeClr val="dk1"/>
              </a:solidFill>
              <a:highlight>
                <a:srgbClr val="FFFFFF"/>
              </a:highlight>
              <a:latin typeface="Arial"/>
              <a:ea typeface="Arial"/>
              <a:cs typeface="Arial"/>
              <a:sym typeface="Arial"/>
            </a:endParaRPr>
          </a:p>
          <a:p>
            <a:pPr marL="9144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1500"/>
              </a:spcBef>
              <a:spcAft>
                <a:spcPts val="0"/>
              </a:spcAft>
              <a:buClr>
                <a:srgbClr val="000000"/>
              </a:buClr>
              <a:buSzPts val="1800"/>
              <a:buFont typeface="Arial"/>
              <a:buNone/>
            </a:pPr>
            <a:r>
              <a:rPr lang="es-ES" sz="1800" b="1" i="0" u="none" strike="noStrike" cap="none">
                <a:solidFill>
                  <a:schemeClr val="dk1"/>
                </a:solidFill>
                <a:highlight>
                  <a:schemeClr val="lt1"/>
                </a:highlight>
                <a:latin typeface="Arial"/>
                <a:ea typeface="Arial"/>
                <a:cs typeface="Arial"/>
                <a:sym typeface="Arial"/>
              </a:rPr>
              <a:t>Descripción de cada uno de los datasets que conforman el Plan. Un Plan de Gestión de Datos puede describir uno o varios datasets.</a:t>
            </a:r>
            <a:endParaRPr sz="1800" b="1" i="0" u="none" strike="noStrike" cap="none">
              <a:solidFill>
                <a:schemeClr val="dk1"/>
              </a:solidFill>
              <a:highlight>
                <a:schemeClr val="lt1"/>
              </a:highlight>
              <a:latin typeface="Arial"/>
              <a:ea typeface="Arial"/>
              <a:cs typeface="Arial"/>
              <a:sym typeface="Arial"/>
            </a:endParaRPr>
          </a:p>
          <a:p>
            <a:pPr marL="914400" marR="0" lvl="0" indent="0" algn="l" rtl="0">
              <a:lnSpc>
                <a:spcPct val="115000"/>
              </a:lnSpc>
              <a:spcBef>
                <a:spcPts val="1500"/>
              </a:spcBef>
              <a:spcAft>
                <a:spcPts val="0"/>
              </a:spcAft>
              <a:buClr>
                <a:srgbClr val="000000"/>
              </a:buClr>
              <a:buSzPts val="1800"/>
              <a:buFont typeface="Arial"/>
              <a:buNone/>
            </a:pPr>
            <a:r>
              <a:rPr lang="es-ES" sz="1800" b="0" i="0" u="none" strike="noStrike" cap="none">
                <a:solidFill>
                  <a:schemeClr val="dk1"/>
                </a:solidFill>
                <a:highlight>
                  <a:schemeClr val="lt1"/>
                </a:highlight>
                <a:latin typeface="Arial"/>
                <a:ea typeface="Arial"/>
                <a:cs typeface="Arial"/>
                <a:sym typeface="Arial"/>
              </a:rPr>
              <a:t>Nuevos datasets para describir distintos tipos de datos o datos multidisciplinares para evitar mezclar información.</a:t>
            </a:r>
            <a:endParaRPr sz="1800" b="0" i="0" u="none" strike="noStrike" cap="none">
              <a:solidFill>
                <a:schemeClr val="dk1"/>
              </a:solidFill>
              <a:highlight>
                <a:schemeClr val="lt1"/>
              </a:highlight>
              <a:latin typeface="Arial"/>
              <a:ea typeface="Arial"/>
              <a:cs typeface="Arial"/>
              <a:sym typeface="Arial"/>
            </a:endParaRPr>
          </a:p>
          <a:p>
            <a:pPr marL="914400" marR="0" lvl="0" indent="-342900" algn="l" rtl="0">
              <a:lnSpc>
                <a:spcPct val="115000"/>
              </a:lnSpc>
              <a:spcBef>
                <a:spcPts val="1500"/>
              </a:spcBef>
              <a:spcAft>
                <a:spcPts val="0"/>
              </a:spcAft>
              <a:buClr>
                <a:schemeClr val="dk1"/>
              </a:buClr>
              <a:buSzPts val="1800"/>
              <a:buFont typeface="Arial"/>
              <a:buChar char="●"/>
            </a:pPr>
            <a:r>
              <a:rPr lang="es-ES" sz="1800" b="1" i="0" u="none" strike="noStrike" cap="none">
                <a:solidFill>
                  <a:schemeClr val="dk1"/>
                </a:solidFill>
                <a:highlight>
                  <a:srgbClr val="FFFFFF"/>
                </a:highlight>
                <a:latin typeface="Arial"/>
                <a:ea typeface="Arial"/>
                <a:cs typeface="Arial"/>
                <a:sym typeface="Arial"/>
              </a:rPr>
              <a:t>Descripción del dataset 1 </a:t>
            </a:r>
            <a:r>
              <a:rPr lang="es-ES" sz="1800" b="0" i="0" u="none" strike="noStrike" cap="none">
                <a:solidFill>
                  <a:schemeClr val="dk1"/>
                </a:solidFill>
                <a:highlight>
                  <a:schemeClr val="lt1"/>
                </a:highlight>
                <a:latin typeface="Arial"/>
                <a:ea typeface="Arial"/>
                <a:cs typeface="Arial"/>
                <a:sym typeface="Arial"/>
              </a:rPr>
              <a:t>con la plantilla seleccionada </a:t>
            </a:r>
            <a:endParaRPr sz="1800" b="0" i="0" u="none" strike="noStrike" cap="none">
              <a:solidFill>
                <a:schemeClr val="dk1"/>
              </a:solidFill>
              <a:highlight>
                <a:schemeClr val="lt1"/>
              </a:highlight>
              <a:latin typeface="Arial"/>
              <a:ea typeface="Arial"/>
              <a:cs typeface="Arial"/>
              <a:sym typeface="Arial"/>
            </a:endParaRPr>
          </a:p>
          <a:p>
            <a:pPr marL="1371600" marR="0" lvl="1" indent="-342900" algn="l" rtl="0">
              <a:lnSpc>
                <a:spcPct val="115000"/>
              </a:lnSpc>
              <a:spcBef>
                <a:spcPts val="0"/>
              </a:spcBef>
              <a:spcAft>
                <a:spcPts val="0"/>
              </a:spcAft>
              <a:buClr>
                <a:schemeClr val="dk1"/>
              </a:buClr>
              <a:buSzPts val="1800"/>
              <a:buFont typeface="Arial"/>
              <a:buChar char="○"/>
            </a:pPr>
            <a:r>
              <a:rPr lang="es-ES" sz="1800" b="0" i="0" u="none" strike="noStrike" cap="none">
                <a:solidFill>
                  <a:schemeClr val="dk1"/>
                </a:solidFill>
                <a:highlight>
                  <a:srgbClr val="FFFFFF"/>
                </a:highlight>
                <a:latin typeface="Arial"/>
                <a:ea typeface="Arial"/>
                <a:cs typeface="Arial"/>
                <a:sym typeface="Arial"/>
              </a:rPr>
              <a:t>Formulario con distintos pasos, preguntas y ayuda que sirven para la descripción del dataset con la plantilla seleccionada. Algunos campos pueden rellenarse seleccionando un elemento de una lista, también opción de introducir la información de forma manual.</a:t>
            </a:r>
            <a:endParaRPr sz="1800" b="0" i="0" u="none" strike="noStrike" cap="none">
              <a:solidFill>
                <a:schemeClr val="dk1"/>
              </a:solidFill>
              <a:highlight>
                <a:srgbClr val="FFFFFF"/>
              </a:highlight>
              <a:latin typeface="Arial"/>
              <a:ea typeface="Arial"/>
              <a:cs typeface="Arial"/>
              <a:sym typeface="Arial"/>
            </a:endParaRPr>
          </a:p>
          <a:p>
            <a:pPr marL="914400" marR="0" lvl="0" indent="-342900" algn="l" rtl="0">
              <a:lnSpc>
                <a:spcPct val="115000"/>
              </a:lnSpc>
              <a:spcBef>
                <a:spcPts val="0"/>
              </a:spcBef>
              <a:spcAft>
                <a:spcPts val="0"/>
              </a:spcAft>
              <a:buClr>
                <a:schemeClr val="dk1"/>
              </a:buClr>
              <a:buSzPts val="1800"/>
              <a:buFont typeface="Arial"/>
              <a:buChar char="●"/>
            </a:pPr>
            <a:r>
              <a:rPr lang="es-ES" sz="1800" b="1" i="0" u="none" strike="noStrike" cap="none">
                <a:solidFill>
                  <a:schemeClr val="dk1"/>
                </a:solidFill>
                <a:highlight>
                  <a:srgbClr val="FFFFFF"/>
                </a:highlight>
                <a:latin typeface="Arial"/>
                <a:ea typeface="Arial"/>
                <a:cs typeface="Arial"/>
                <a:sym typeface="Arial"/>
              </a:rPr>
              <a:t>Descripción dataset 2</a:t>
            </a:r>
            <a:endParaRPr sz="1800" b="1" i="0" u="none" strike="noStrike" cap="none">
              <a:solidFill>
                <a:schemeClr val="dk1"/>
              </a:solidFill>
              <a:highlight>
                <a:srgbClr val="FFFFFF"/>
              </a:highlight>
              <a:latin typeface="Arial"/>
              <a:ea typeface="Arial"/>
              <a:cs typeface="Arial"/>
              <a:sym typeface="Arial"/>
            </a:endParaRPr>
          </a:p>
          <a:p>
            <a:pPr marL="9144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343080" marR="0" lvl="0" indent="-328679" algn="just" rtl="0">
              <a:lnSpc>
                <a:spcPct val="100000"/>
              </a:lnSpc>
              <a:spcBef>
                <a:spcPts val="15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9" name="Google Shape;129;g30bbc2b994a_0_0"/>
          <p:cNvSpPr/>
          <p:nvPr/>
        </p:nvSpPr>
        <p:spPr>
          <a:xfrm>
            <a:off x="468000" y="117360"/>
            <a:ext cx="11700000" cy="3648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30" name="Google Shape;130;g30bbc2b994a_0_0"/>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131" name="Google Shape;131;g30bbc2b994a_0_0"/>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132" name="Google Shape;132;g30bbc2b994a_0_0"/>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133" name="Google Shape;133;g30bbc2b994a_0_0"/>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10</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138"/>
        <p:cNvGrpSpPr/>
        <p:nvPr/>
      </p:nvGrpSpPr>
      <p:grpSpPr>
        <a:xfrm>
          <a:off x="0" y="0"/>
          <a:ext cx="0" cy="0"/>
          <a:chOff x="0" y="0"/>
          <a:chExt cx="0" cy="0"/>
        </a:xfrm>
      </p:grpSpPr>
      <p:pic>
        <p:nvPicPr>
          <p:cNvPr id="139" name="Google Shape;139;g30d62ab3be9_0_29"/>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140" name="Google Shape;140;g30d62ab3be9_0_29"/>
          <p:cNvSpPr/>
          <p:nvPr/>
        </p:nvSpPr>
        <p:spPr>
          <a:xfrm>
            <a:off x="1515825" y="1004625"/>
            <a:ext cx="9389100" cy="51660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highlight>
                <a:srgbClr val="FFFFFF"/>
              </a:highlight>
              <a:latin typeface="Arial"/>
              <a:ea typeface="Arial"/>
              <a:cs typeface="Arial"/>
              <a:sym typeface="Arial"/>
            </a:endParaRPr>
          </a:p>
          <a:p>
            <a:pPr marL="9144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343080" marR="0" lvl="0" indent="-328679" algn="just" rtl="0">
              <a:lnSpc>
                <a:spcPct val="100000"/>
              </a:lnSpc>
              <a:spcBef>
                <a:spcPts val="15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1" name="Google Shape;141;g30d62ab3be9_0_29"/>
          <p:cNvSpPr/>
          <p:nvPr/>
        </p:nvSpPr>
        <p:spPr>
          <a:xfrm>
            <a:off x="992625" y="833950"/>
            <a:ext cx="9912300" cy="552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000000"/>
                </a:solidFill>
                <a:latin typeface="Arial"/>
                <a:ea typeface="Arial"/>
                <a:cs typeface="Arial"/>
                <a:sym typeface="Arial"/>
              </a:rPr>
              <a:t>Editando el dataset 1</a:t>
            </a:r>
            <a:endParaRPr sz="2000" b="1" i="0" u="none" strike="noStrike" cap="none">
              <a:solidFill>
                <a:srgbClr val="000000"/>
              </a:solidFill>
              <a:latin typeface="Arial"/>
              <a:ea typeface="Arial"/>
              <a:cs typeface="Arial"/>
              <a:sym typeface="Arial"/>
            </a:endParaRPr>
          </a:p>
        </p:txBody>
      </p:sp>
      <p:pic>
        <p:nvPicPr>
          <p:cNvPr id="142" name="Google Shape;142;g30d62ab3be9_0_29"/>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143" name="Google Shape;143;g30d62ab3be9_0_29"/>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144" name="Google Shape;144;g30d62ab3be9_0_29"/>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145" name="Google Shape;145;g30d62ab3be9_0_29"/>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11</a:t>
            </a:fld>
            <a:endParaRPr sz="1400" b="0" i="0" u="none" strike="noStrike" cap="none">
              <a:solidFill>
                <a:srgbClr val="000000"/>
              </a:solidFill>
              <a:latin typeface="Times New Roman"/>
              <a:ea typeface="Times New Roman"/>
              <a:cs typeface="Times New Roman"/>
              <a:sym typeface="Times New Roman"/>
            </a:endParaRPr>
          </a:p>
        </p:txBody>
      </p:sp>
      <p:pic>
        <p:nvPicPr>
          <p:cNvPr id="146" name="Google Shape;146;g30d62ab3be9_0_29"/>
          <p:cNvPicPr preferRelativeResize="0"/>
          <p:nvPr/>
        </p:nvPicPr>
        <p:blipFill rotWithShape="1">
          <a:blip r:embed="rId6">
            <a:alphaModFix/>
          </a:blip>
          <a:srcRect/>
          <a:stretch/>
        </p:blipFill>
        <p:spPr>
          <a:xfrm>
            <a:off x="381238" y="1543388"/>
            <a:ext cx="11429523" cy="50892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151"/>
        <p:cNvGrpSpPr/>
        <p:nvPr/>
      </p:nvGrpSpPr>
      <p:grpSpPr>
        <a:xfrm>
          <a:off x="0" y="0"/>
          <a:ext cx="0" cy="0"/>
          <a:chOff x="0" y="0"/>
          <a:chExt cx="0" cy="0"/>
        </a:xfrm>
      </p:grpSpPr>
      <p:pic>
        <p:nvPicPr>
          <p:cNvPr id="152" name="Google Shape;152;g30d62ab3be9_0_115"/>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153" name="Google Shape;153;g30d62ab3be9_0_115"/>
          <p:cNvSpPr/>
          <p:nvPr/>
        </p:nvSpPr>
        <p:spPr>
          <a:xfrm>
            <a:off x="1515825" y="1004625"/>
            <a:ext cx="9389100" cy="51660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highlight>
                <a:srgbClr val="FFFFFF"/>
              </a:highlight>
              <a:latin typeface="Arial"/>
              <a:ea typeface="Arial"/>
              <a:cs typeface="Arial"/>
              <a:sym typeface="Arial"/>
            </a:endParaRPr>
          </a:p>
          <a:p>
            <a:pPr marL="9144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343080" marR="0" lvl="0" indent="-328679" algn="just" rtl="0">
              <a:lnSpc>
                <a:spcPct val="100000"/>
              </a:lnSpc>
              <a:spcBef>
                <a:spcPts val="15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4" name="Google Shape;154;g30d62ab3be9_0_115"/>
          <p:cNvSpPr/>
          <p:nvPr/>
        </p:nvSpPr>
        <p:spPr>
          <a:xfrm>
            <a:off x="992625" y="833950"/>
            <a:ext cx="9912300" cy="552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000000"/>
                </a:solidFill>
                <a:latin typeface="Arial"/>
                <a:ea typeface="Arial"/>
                <a:cs typeface="Arial"/>
                <a:sym typeface="Arial"/>
              </a:rPr>
              <a:t>Editando el dataset 1: bloques de información</a:t>
            </a:r>
            <a:endParaRPr sz="2000" b="1" i="0" u="none" strike="noStrike" cap="none">
              <a:solidFill>
                <a:srgbClr val="000000"/>
              </a:solidFill>
              <a:latin typeface="Arial"/>
              <a:ea typeface="Arial"/>
              <a:cs typeface="Arial"/>
              <a:sym typeface="Arial"/>
            </a:endParaRPr>
          </a:p>
        </p:txBody>
      </p:sp>
      <p:pic>
        <p:nvPicPr>
          <p:cNvPr id="155" name="Google Shape;155;g30d62ab3be9_0_115"/>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156" name="Google Shape;156;g30d62ab3be9_0_115"/>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157" name="Google Shape;157;g30d62ab3be9_0_115"/>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158" name="Google Shape;158;g30d62ab3be9_0_115"/>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12</a:t>
            </a:fld>
            <a:endParaRPr sz="1400" b="0" i="0" u="none" strike="noStrike" cap="none">
              <a:solidFill>
                <a:srgbClr val="000000"/>
              </a:solidFill>
              <a:latin typeface="Times New Roman"/>
              <a:ea typeface="Times New Roman"/>
              <a:cs typeface="Times New Roman"/>
              <a:sym typeface="Times New Roman"/>
            </a:endParaRPr>
          </a:p>
        </p:txBody>
      </p:sp>
      <p:sp>
        <p:nvSpPr>
          <p:cNvPr id="159" name="Google Shape;159;g30d62ab3be9_0_115"/>
          <p:cNvSpPr txBox="1"/>
          <p:nvPr/>
        </p:nvSpPr>
        <p:spPr>
          <a:xfrm>
            <a:off x="921950" y="1476225"/>
            <a:ext cx="10633500" cy="4581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a:buAutoNum type="arabicPeriod"/>
            </a:pPr>
            <a:r>
              <a:rPr lang="es-ES" sz="1800" b="1" i="0" u="none" strike="noStrike" cap="none">
                <a:solidFill>
                  <a:srgbClr val="000000"/>
                </a:solidFill>
                <a:latin typeface="Arial"/>
                <a:ea typeface="Arial"/>
                <a:cs typeface="Arial"/>
                <a:sym typeface="Arial"/>
              </a:rPr>
              <a:t>Resumen de los datos </a:t>
            </a:r>
            <a:endParaRPr sz="1800" b="1"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AutoNum type="arabicPeriod"/>
            </a:pPr>
            <a:r>
              <a:rPr lang="es-ES" sz="1800" b="1" i="0" u="none" strike="noStrike" cap="none">
                <a:solidFill>
                  <a:srgbClr val="000000"/>
                </a:solidFill>
                <a:latin typeface="Arial"/>
                <a:ea typeface="Arial"/>
                <a:cs typeface="Arial"/>
                <a:sym typeface="Arial"/>
              </a:rPr>
              <a:t>Datos FAIR</a:t>
            </a:r>
            <a:r>
              <a:rPr lang="es-ES" sz="18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s-ES" sz="1800" b="1" i="0" u="none" strike="noStrike" cap="none">
                <a:solidFill>
                  <a:srgbClr val="000000"/>
                </a:solidFill>
                <a:latin typeface="Arial"/>
                <a:ea typeface="Arial"/>
                <a:cs typeface="Arial"/>
                <a:sym typeface="Arial"/>
              </a:rPr>
              <a:t>Localizables</a:t>
            </a:r>
            <a:r>
              <a:rPr lang="es-ES" sz="1800" b="0" i="0" u="none" strike="noStrike" cap="none">
                <a:solidFill>
                  <a:srgbClr val="000000"/>
                </a:solidFill>
                <a:latin typeface="Arial"/>
                <a:ea typeface="Arial"/>
                <a:cs typeface="Arial"/>
                <a:sym typeface="Arial"/>
              </a:rPr>
              <a:t>: identificadores, palabras clave, metadatos que los describen para optimizar su localización.</a:t>
            </a: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s-ES" sz="1800" b="1" i="0" u="none" strike="noStrike" cap="none">
                <a:solidFill>
                  <a:srgbClr val="000000"/>
                </a:solidFill>
                <a:latin typeface="Arial"/>
                <a:ea typeface="Arial"/>
                <a:cs typeface="Arial"/>
                <a:sym typeface="Arial"/>
              </a:rPr>
              <a:t>Accesibles</a:t>
            </a:r>
            <a:r>
              <a:rPr lang="es-ES" sz="1800" b="0" i="0" u="none" strike="noStrike" cap="none">
                <a:solidFill>
                  <a:srgbClr val="000000"/>
                </a:solidFill>
                <a:latin typeface="Arial"/>
                <a:ea typeface="Arial"/>
                <a:cs typeface="Arial"/>
                <a:sym typeface="Arial"/>
              </a:rPr>
              <a:t>: repositorio donde se depositan datos y metadatos en acceso abierto y se justifica si hay datos cerrados: </a:t>
            </a:r>
            <a:r>
              <a:rPr lang="es-ES" sz="1800" b="0" i="0" u="none" strike="noStrike" cap="none">
                <a:solidFill>
                  <a:srgbClr val="FF0000"/>
                </a:solidFill>
                <a:latin typeface="Arial"/>
                <a:ea typeface="Arial"/>
                <a:cs typeface="Arial"/>
                <a:sym typeface="Arial"/>
              </a:rPr>
              <a:t>mucha información en el asistente PGDonline</a:t>
            </a:r>
            <a:endParaRPr sz="1800" b="0" i="0" u="none" strike="noStrike" cap="none">
              <a:solidFill>
                <a:srgbClr val="FF000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s-ES" sz="1800" b="1" i="0" u="none" strike="noStrike" cap="none">
                <a:solidFill>
                  <a:srgbClr val="000000"/>
                </a:solidFill>
                <a:latin typeface="Arial"/>
                <a:ea typeface="Arial"/>
                <a:cs typeface="Arial"/>
                <a:sym typeface="Arial"/>
              </a:rPr>
              <a:t>Interoperables</a:t>
            </a:r>
            <a:r>
              <a:rPr lang="es-ES" sz="1800" b="0" i="0" u="none" strike="noStrike" cap="none">
                <a:solidFill>
                  <a:srgbClr val="000000"/>
                </a:solidFill>
                <a:latin typeface="Arial"/>
                <a:ea typeface="Arial"/>
                <a:cs typeface="Arial"/>
                <a:sym typeface="Arial"/>
              </a:rPr>
              <a:t>: vocabularios de datos, las normas, formatos o metodologías que se utilizarán para permitir el intercambio y la interoperabilidad de los datos.</a:t>
            </a:r>
            <a:endParaRPr sz="1800" b="0" i="0" u="none" strike="noStrike" cap="none">
              <a:solidFill>
                <a:srgbClr val="00000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s-ES" sz="1800" b="1" i="0" u="none" strike="noStrike" cap="none">
                <a:solidFill>
                  <a:srgbClr val="000000"/>
                </a:solidFill>
                <a:latin typeface="Arial"/>
                <a:ea typeface="Arial"/>
                <a:cs typeface="Arial"/>
                <a:sym typeface="Arial"/>
              </a:rPr>
              <a:t>Reutilizables</a:t>
            </a:r>
            <a:r>
              <a:rPr lang="es-ES" sz="1800" b="0" i="0" u="none" strike="noStrike" cap="none">
                <a:solidFill>
                  <a:srgbClr val="000000"/>
                </a:solidFill>
                <a:latin typeface="Arial"/>
                <a:ea typeface="Arial"/>
                <a:cs typeface="Arial"/>
                <a:sym typeface="Arial"/>
              </a:rPr>
              <a:t>: documentar la procedencia de los datos proporcionar información necesaria para su validación y reutilización, ejemplo con los archivos readme. Se indican las licencias de uso de los datos.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164"/>
        <p:cNvGrpSpPr/>
        <p:nvPr/>
      </p:nvGrpSpPr>
      <p:grpSpPr>
        <a:xfrm>
          <a:off x="0" y="0"/>
          <a:ext cx="0" cy="0"/>
          <a:chOff x="0" y="0"/>
          <a:chExt cx="0" cy="0"/>
        </a:xfrm>
      </p:grpSpPr>
      <p:pic>
        <p:nvPicPr>
          <p:cNvPr id="165" name="Google Shape;165;g30d62ab3be9_0_129"/>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166" name="Google Shape;166;g30d62ab3be9_0_129"/>
          <p:cNvSpPr/>
          <p:nvPr/>
        </p:nvSpPr>
        <p:spPr>
          <a:xfrm>
            <a:off x="1515825" y="1004625"/>
            <a:ext cx="9389100" cy="51660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800"/>
              <a:buFont typeface="Arial"/>
              <a:buNone/>
            </a:pPr>
            <a:endParaRPr sz="1800" b="1" i="0" u="none" strike="noStrike" cap="none">
              <a:solidFill>
                <a:schemeClr val="dk1"/>
              </a:solidFill>
              <a:highlight>
                <a:srgbClr val="FFFFFF"/>
              </a:highlight>
              <a:latin typeface="Arial"/>
              <a:ea typeface="Arial"/>
              <a:cs typeface="Arial"/>
              <a:sym typeface="Arial"/>
            </a:endParaRPr>
          </a:p>
          <a:p>
            <a:pPr marL="9144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343080" marR="0" lvl="0" indent="-328679" algn="just" rtl="0">
              <a:lnSpc>
                <a:spcPct val="100000"/>
              </a:lnSpc>
              <a:spcBef>
                <a:spcPts val="15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7" name="Google Shape;167;g30d62ab3be9_0_129"/>
          <p:cNvSpPr/>
          <p:nvPr/>
        </p:nvSpPr>
        <p:spPr>
          <a:xfrm>
            <a:off x="992625" y="833950"/>
            <a:ext cx="9912300" cy="552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rgbClr val="000000"/>
                </a:solidFill>
                <a:latin typeface="Arial"/>
                <a:ea typeface="Arial"/>
                <a:cs typeface="Arial"/>
                <a:sym typeface="Arial"/>
              </a:rPr>
              <a:t>Editando el dataset 1: bloques de información</a:t>
            </a:r>
            <a:endParaRPr sz="2000" b="1" i="0" u="none" strike="noStrike" cap="none">
              <a:solidFill>
                <a:srgbClr val="000000"/>
              </a:solidFill>
              <a:latin typeface="Arial"/>
              <a:ea typeface="Arial"/>
              <a:cs typeface="Arial"/>
              <a:sym typeface="Arial"/>
            </a:endParaRPr>
          </a:p>
        </p:txBody>
      </p:sp>
      <p:pic>
        <p:nvPicPr>
          <p:cNvPr id="168" name="Google Shape;168;g30d62ab3be9_0_129"/>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169" name="Google Shape;169;g30d62ab3be9_0_129"/>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170" name="Google Shape;170;g30d62ab3be9_0_129"/>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171" name="Google Shape;171;g30d62ab3be9_0_129"/>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13</a:t>
            </a:fld>
            <a:endParaRPr sz="1400" b="0" i="0" u="none" strike="noStrike" cap="none">
              <a:solidFill>
                <a:srgbClr val="000000"/>
              </a:solidFill>
              <a:latin typeface="Times New Roman"/>
              <a:ea typeface="Times New Roman"/>
              <a:cs typeface="Times New Roman"/>
              <a:sym typeface="Times New Roman"/>
            </a:endParaRPr>
          </a:p>
        </p:txBody>
      </p:sp>
      <p:sp>
        <p:nvSpPr>
          <p:cNvPr id="172" name="Google Shape;172;g30d62ab3be9_0_129"/>
          <p:cNvSpPr txBox="1"/>
          <p:nvPr/>
        </p:nvSpPr>
        <p:spPr>
          <a:xfrm>
            <a:off x="992625" y="1320700"/>
            <a:ext cx="10633500" cy="53394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3. Asignación recursos humanos y económicos</a:t>
            </a:r>
            <a:endParaRPr sz="1800" b="1" i="0" u="none" strike="noStrike" cap="none">
              <a:solidFill>
                <a:srgbClr val="000000"/>
              </a:solidFill>
              <a:latin typeface="Arial"/>
              <a:ea typeface="Arial"/>
              <a:cs typeface="Arial"/>
              <a:sym typeface="Arial"/>
            </a:endParaRPr>
          </a:p>
          <a:p>
            <a:pPr marL="914400" marR="0" lvl="0" indent="-342900" algn="l" rtl="0">
              <a:lnSpc>
                <a:spcPct val="100000"/>
              </a:lnSpc>
              <a:spcBef>
                <a:spcPts val="0"/>
              </a:spcBef>
              <a:spcAft>
                <a:spcPts val="0"/>
              </a:spcAft>
              <a:buClr>
                <a:srgbClr val="000000"/>
              </a:buClr>
              <a:buSzPts val="1800"/>
              <a:buFont typeface="Arial"/>
              <a:buChar char="●"/>
            </a:pPr>
            <a:r>
              <a:rPr lang="es-ES" sz="1800" b="0" i="0" u="none" strike="noStrike" cap="none">
                <a:solidFill>
                  <a:srgbClr val="000000"/>
                </a:solidFill>
                <a:latin typeface="Arial"/>
                <a:ea typeface="Arial"/>
                <a:cs typeface="Arial"/>
                <a:sym typeface="Arial"/>
              </a:rPr>
              <a:t> Personal (roles) encargado de generar los datos, tratarlos y preparar el dataset final. </a:t>
            </a:r>
            <a:r>
              <a:rPr lang="es-ES" sz="1800" b="0" i="1" u="none" strike="noStrike" cap="none">
                <a:solidFill>
                  <a:srgbClr val="000000"/>
                </a:solidFill>
                <a:latin typeface="Arial"/>
                <a:ea typeface="Arial"/>
                <a:cs typeface="Arial"/>
                <a:sym typeface="Arial"/>
              </a:rPr>
              <a:t>Data manager</a:t>
            </a:r>
            <a:endParaRPr sz="1800" b="0" i="1" u="none" strike="noStrike" cap="none">
              <a:solidFill>
                <a:srgbClr val="000000"/>
              </a:solidFill>
              <a:latin typeface="Arial"/>
              <a:ea typeface="Arial"/>
              <a:cs typeface="Arial"/>
              <a:sym typeface="Arial"/>
            </a:endParaRPr>
          </a:p>
          <a:p>
            <a:pPr marL="914400" marR="0" lvl="0" indent="-342900" algn="l" rtl="0">
              <a:lnSpc>
                <a:spcPct val="100000"/>
              </a:lnSpc>
              <a:spcBef>
                <a:spcPts val="0"/>
              </a:spcBef>
              <a:spcAft>
                <a:spcPts val="0"/>
              </a:spcAft>
              <a:buClr>
                <a:srgbClr val="000000"/>
              </a:buClr>
              <a:buSzPts val="1800"/>
              <a:buFont typeface="Arial"/>
              <a:buChar char="●"/>
            </a:pPr>
            <a:r>
              <a:rPr lang="es-ES" sz="1800" b="0" i="0" u="none" strike="noStrike" cap="none">
                <a:solidFill>
                  <a:srgbClr val="000000"/>
                </a:solidFill>
                <a:latin typeface="Arial"/>
                <a:ea typeface="Arial"/>
                <a:cs typeface="Arial"/>
                <a:sym typeface="Arial"/>
              </a:rPr>
              <a:t> Coste de generar y mantener los datos durante la vida del proyecto </a:t>
            </a:r>
            <a:r>
              <a:rPr lang="es-ES" sz="1800" b="1" i="0" u="none" strike="noStrike" cap="none">
                <a:solidFill>
                  <a:srgbClr val="000000"/>
                </a:solidFill>
                <a:latin typeface="Arial"/>
                <a:ea typeface="Arial"/>
                <a:cs typeface="Arial"/>
                <a:sym typeface="Arial"/>
              </a:rPr>
              <a:t>si los hubiera</a:t>
            </a:r>
            <a:r>
              <a:rPr lang="es-ES" sz="1800" b="0" i="0" u="none" strike="noStrike" cap="none">
                <a:solidFill>
                  <a:srgbClr val="000000"/>
                </a:solidFill>
                <a:latin typeface="Arial"/>
                <a:ea typeface="Arial"/>
                <a:cs typeface="Arial"/>
                <a:sym typeface="Arial"/>
              </a:rPr>
              <a:t> (costes directos, indirectos, discos externos, contratación personal auxiliar, preparar los datos para que sean FAIR, …).</a:t>
            </a:r>
            <a:endParaRPr sz="1800" b="0" i="0" u="none" strike="noStrike" cap="none">
              <a:solidFill>
                <a:srgbClr val="000000"/>
              </a:solidFill>
              <a:latin typeface="Arial"/>
              <a:ea typeface="Arial"/>
              <a:cs typeface="Arial"/>
              <a:sym typeface="Arial"/>
            </a:endParaRPr>
          </a:p>
          <a:p>
            <a:pPr marL="13716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Arial"/>
                <a:ea typeface="Arial"/>
                <a:cs typeface="Arial"/>
                <a:sym typeface="Arial"/>
              </a:rPr>
              <a:t>4. </a:t>
            </a:r>
            <a:r>
              <a:rPr lang="es-ES" sz="1800" b="1" i="0" u="none" strike="noStrike" cap="none">
                <a:solidFill>
                  <a:srgbClr val="000000"/>
                </a:solidFill>
                <a:latin typeface="Arial"/>
                <a:ea typeface="Arial"/>
                <a:cs typeface="Arial"/>
                <a:sym typeface="Arial"/>
              </a:rPr>
              <a:t>Asignación de recursos:</a:t>
            </a:r>
            <a:r>
              <a:rPr lang="es-ES" sz="1800" b="0" i="0" u="none" strike="noStrike" cap="none">
                <a:solidFill>
                  <a:srgbClr val="000000"/>
                </a:solidFill>
                <a:latin typeface="Arial"/>
                <a:ea typeface="Arial"/>
                <a:cs typeface="Arial"/>
                <a:sym typeface="Arial"/>
              </a:rPr>
              <a:t> costes datos FAIR (costes directos e indirectos relacionados con el almacenamiento, el archivo, la reutilización, la seguridad, etc.) responsable de la gestión de los datos: </a:t>
            </a:r>
            <a:r>
              <a:rPr lang="es-ES" sz="1800" b="0" i="0" u="none" strike="noStrike" cap="none">
                <a:solidFill>
                  <a:srgbClr val="FF0000"/>
                </a:solidFill>
                <a:latin typeface="Arial"/>
                <a:ea typeface="Arial"/>
                <a:cs typeface="Arial"/>
                <a:sym typeface="Arial"/>
              </a:rPr>
              <a:t>garantía</a:t>
            </a:r>
            <a:r>
              <a:rPr lang="es-ES" sz="1800" b="0" i="0" u="none" strike="noStrike" cap="none">
                <a:solidFill>
                  <a:srgbClr val="000000"/>
                </a:solidFill>
                <a:latin typeface="Arial"/>
                <a:ea typeface="Arial"/>
                <a:cs typeface="Arial"/>
                <a:sym typeface="Arial"/>
              </a:rPr>
              <a:t> </a:t>
            </a:r>
            <a:r>
              <a:rPr lang="es-ES" sz="1800" b="1" i="0" u="none" strike="noStrike" cap="none">
                <a:solidFill>
                  <a:srgbClr val="FF0000"/>
                </a:solidFill>
                <a:latin typeface="Arial"/>
                <a:ea typeface="Arial"/>
                <a:cs typeface="Arial"/>
                <a:sym typeface="Arial"/>
              </a:rPr>
              <a:t>e-CienciaDatos Madroño</a:t>
            </a:r>
            <a:endParaRPr sz="1800" b="1" i="0" u="none" strike="noStrike" cap="none">
              <a:solidFill>
                <a:srgbClr val="FF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chemeClr val="dk1"/>
              </a:buClr>
              <a:buSzPts val="1100"/>
              <a:buFont typeface="Arial"/>
              <a:buNone/>
            </a:pPr>
            <a:r>
              <a:rPr lang="es-ES" sz="1800" b="0" i="0" u="none" strike="noStrike" cap="none">
                <a:solidFill>
                  <a:srgbClr val="000000"/>
                </a:solidFill>
                <a:latin typeface="Arial"/>
                <a:ea typeface="Arial"/>
                <a:cs typeface="Arial"/>
                <a:sym typeface="Arial"/>
              </a:rPr>
              <a:t>5. </a:t>
            </a:r>
            <a:r>
              <a:rPr lang="es-ES" sz="1800" b="1" i="0" u="none" strike="noStrike" cap="none">
                <a:solidFill>
                  <a:srgbClr val="000000"/>
                </a:solidFill>
                <a:latin typeface="Arial"/>
                <a:ea typeface="Arial"/>
                <a:cs typeface="Arial"/>
                <a:sym typeface="Arial"/>
              </a:rPr>
              <a:t>Seguridad de los datos:</a:t>
            </a:r>
            <a:r>
              <a:rPr lang="es-ES" sz="1800" b="0" i="0" u="none" strike="noStrike" cap="none">
                <a:solidFill>
                  <a:srgbClr val="000000"/>
                </a:solidFill>
                <a:latin typeface="Arial"/>
                <a:ea typeface="Arial"/>
                <a:cs typeface="Arial"/>
                <a:sym typeface="Arial"/>
              </a:rPr>
              <a:t> se garantiza que los datos se almacenan de forma segura en repositorios de confianza para su preservación y conservación a largo plazo.</a:t>
            </a:r>
            <a:r>
              <a:rPr lang="es-ES" sz="1800" b="0" i="0" u="none" strike="noStrike" cap="none">
                <a:solidFill>
                  <a:srgbClr val="FF0000"/>
                </a:solidFill>
                <a:latin typeface="Arial"/>
                <a:ea typeface="Arial"/>
                <a:cs typeface="Arial"/>
                <a:sym typeface="Arial"/>
              </a:rPr>
              <a:t> garantía </a:t>
            </a:r>
            <a:r>
              <a:rPr lang="es-ES" sz="1800" b="1" i="0" u="none" strike="noStrike" cap="none">
                <a:solidFill>
                  <a:srgbClr val="FF0000"/>
                </a:solidFill>
                <a:latin typeface="Arial"/>
                <a:ea typeface="Arial"/>
                <a:cs typeface="Arial"/>
                <a:sym typeface="Arial"/>
              </a:rPr>
              <a:t>e-CienciaDatos Madroño.</a:t>
            </a:r>
            <a:endParaRPr sz="1800" b="0" i="0" u="none" strike="noStrike" cap="none">
              <a:solidFill>
                <a:srgbClr val="FF0000"/>
              </a:solidFill>
              <a:latin typeface="Arial"/>
              <a:ea typeface="Arial"/>
              <a:cs typeface="Arial"/>
              <a:sym typeface="Arial"/>
            </a:endParaRPr>
          </a:p>
          <a:p>
            <a:pPr marL="457200" marR="0" lvl="0" indent="0" algn="l" rtl="0">
              <a:lnSpc>
                <a:spcPct val="100000"/>
              </a:lnSpc>
              <a:spcBef>
                <a:spcPts val="0"/>
              </a:spcBef>
              <a:spcAft>
                <a:spcPts val="0"/>
              </a:spcAft>
              <a:buClr>
                <a:schemeClr val="dk1"/>
              </a:buClr>
              <a:buSzPts val="1100"/>
              <a:buFont typeface="Arial"/>
              <a:buNone/>
            </a:pPr>
            <a:r>
              <a:rPr lang="es-ES" sz="1800" b="0" i="0" u="none" strike="noStrike" cap="none">
                <a:solidFill>
                  <a:srgbClr val="000000"/>
                </a:solidFill>
                <a:latin typeface="Arial"/>
                <a:ea typeface="Arial"/>
                <a:cs typeface="Arial"/>
                <a:sym typeface="Arial"/>
              </a:rPr>
              <a:t>6.</a:t>
            </a:r>
            <a:r>
              <a:rPr lang="es-ES" sz="1800" b="1" i="0" u="none" strike="noStrike" cap="none">
                <a:solidFill>
                  <a:srgbClr val="000000"/>
                </a:solidFill>
                <a:latin typeface="Arial"/>
                <a:ea typeface="Arial"/>
                <a:cs typeface="Arial"/>
                <a:sym typeface="Arial"/>
              </a:rPr>
              <a:t> Ética</a:t>
            </a:r>
            <a:r>
              <a:rPr lang="es-ES" sz="1800" b="0" i="0" u="none" strike="noStrike" cap="none">
                <a:solidFill>
                  <a:srgbClr val="000000"/>
                </a:solidFill>
                <a:latin typeface="Arial"/>
                <a:ea typeface="Arial"/>
                <a:cs typeface="Arial"/>
                <a:sym typeface="Arial"/>
              </a:rPr>
              <a:t>:cuestiones éticas o legales con impacto en el intercambio de datos. Si datos personales: consentimiento informado y  conservación a largo plazo.</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chemeClr val="dk1"/>
              </a:buClr>
              <a:buSzPts val="1100"/>
              <a:buFont typeface="Arial"/>
              <a:buNone/>
            </a:pPr>
            <a:r>
              <a:rPr lang="es-ES" sz="1800" b="1" i="0" u="none" strike="noStrike" cap="none">
                <a:solidFill>
                  <a:srgbClr val="000000"/>
                </a:solidFill>
                <a:latin typeface="Arial"/>
                <a:ea typeface="Arial"/>
                <a:cs typeface="Arial"/>
                <a:sym typeface="Arial"/>
              </a:rPr>
              <a:t>7. Otras cuestiones</a:t>
            </a:r>
            <a:r>
              <a:rPr lang="es-ES" sz="1800" b="0" i="0" u="none" strike="noStrike" cap="none">
                <a:solidFill>
                  <a:srgbClr val="000000"/>
                </a:solidFill>
                <a:latin typeface="Arial"/>
                <a:ea typeface="Arial"/>
                <a:cs typeface="Arial"/>
                <a:sym typeface="Arial"/>
              </a:rPr>
              <a:t>: se describe si se van a utilizar, otros procedimientos (nacionales, de proveedores, sectoriales, departamentales) para la gestión de datos.</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177"/>
        <p:cNvGrpSpPr/>
        <p:nvPr/>
      </p:nvGrpSpPr>
      <p:grpSpPr>
        <a:xfrm>
          <a:off x="0" y="0"/>
          <a:ext cx="0" cy="0"/>
          <a:chOff x="0" y="0"/>
          <a:chExt cx="0" cy="0"/>
        </a:xfrm>
      </p:grpSpPr>
      <p:pic>
        <p:nvPicPr>
          <p:cNvPr id="178" name="Google Shape;178;g30bbc2b994a_0_13"/>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179" name="Google Shape;179;g30bbc2b994a_0_13"/>
          <p:cNvSpPr/>
          <p:nvPr/>
        </p:nvSpPr>
        <p:spPr>
          <a:xfrm>
            <a:off x="1204750" y="721825"/>
            <a:ext cx="9700200" cy="57318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chemeClr val="dk1"/>
                </a:solidFill>
                <a:latin typeface="Arial"/>
                <a:ea typeface="Arial"/>
                <a:cs typeface="Arial"/>
                <a:sym typeface="Arial"/>
              </a:rPr>
              <a:t>E</a:t>
            </a:r>
            <a:r>
              <a:rPr lang="es-ES" sz="2000" b="1" i="0" u="none" strike="noStrike" cap="none">
                <a:solidFill>
                  <a:srgbClr val="000000"/>
                </a:solidFill>
                <a:latin typeface="Arial"/>
                <a:ea typeface="Arial"/>
                <a:cs typeface="Arial"/>
                <a:sym typeface="Arial"/>
              </a:rPr>
              <a:t>Editando el dataset 1</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s-ES" sz="2000" b="1" i="0" u="none" strike="noStrike" cap="none">
                <a:solidFill>
                  <a:schemeClr val="dk1"/>
                </a:solidFill>
                <a:latin typeface="Arial"/>
                <a:ea typeface="Arial"/>
                <a:cs typeface="Arial"/>
                <a:sym typeface="Arial"/>
              </a:rPr>
              <a:t>ditando el dataset 1</a:t>
            </a:r>
            <a:endParaRPr sz="1400" b="0" i="0" u="none" strike="noStrike" cap="none">
              <a:solidFill>
                <a:srgbClr val="000000"/>
              </a:solidFill>
              <a:latin typeface="Arial"/>
              <a:ea typeface="Arial"/>
              <a:cs typeface="Arial"/>
              <a:sym typeface="Arial"/>
            </a:endParaRPr>
          </a:p>
        </p:txBody>
      </p:sp>
      <p:sp>
        <p:nvSpPr>
          <p:cNvPr id="180" name="Google Shape;180;g30bbc2b994a_0_13"/>
          <p:cNvSpPr/>
          <p:nvPr/>
        </p:nvSpPr>
        <p:spPr>
          <a:xfrm>
            <a:off x="575650" y="923335"/>
            <a:ext cx="11700000" cy="3648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81" name="Google Shape;181;g30bbc2b994a_0_13"/>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182" name="Google Shape;182;g30bbc2b994a_0_13"/>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183" name="Google Shape;183;g30bbc2b994a_0_13"/>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184" name="Google Shape;184;g30bbc2b994a_0_13"/>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14</a:t>
            </a:fld>
            <a:endParaRPr sz="1400" b="0" i="0" u="none" strike="noStrike" cap="none">
              <a:solidFill>
                <a:srgbClr val="000000"/>
              </a:solidFill>
              <a:latin typeface="Times New Roman"/>
              <a:ea typeface="Times New Roman"/>
              <a:cs typeface="Times New Roman"/>
              <a:sym typeface="Times New Roman"/>
            </a:endParaRPr>
          </a:p>
        </p:txBody>
      </p:sp>
      <p:pic>
        <p:nvPicPr>
          <p:cNvPr id="185" name="Google Shape;185;g30bbc2b994a_0_13"/>
          <p:cNvPicPr preferRelativeResize="0"/>
          <p:nvPr/>
        </p:nvPicPr>
        <p:blipFill rotWithShape="1">
          <a:blip r:embed="rId6">
            <a:alphaModFix/>
          </a:blip>
          <a:srcRect/>
          <a:stretch/>
        </p:blipFill>
        <p:spPr>
          <a:xfrm>
            <a:off x="492000" y="801750"/>
            <a:ext cx="11254807" cy="57318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190"/>
        <p:cNvGrpSpPr/>
        <p:nvPr/>
      </p:nvGrpSpPr>
      <p:grpSpPr>
        <a:xfrm>
          <a:off x="0" y="0"/>
          <a:ext cx="0" cy="0"/>
          <a:chOff x="0" y="0"/>
          <a:chExt cx="0" cy="0"/>
        </a:xfrm>
      </p:grpSpPr>
      <p:pic>
        <p:nvPicPr>
          <p:cNvPr id="191" name="Google Shape;191;g30d62ab3be9_0_41"/>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192" name="Google Shape;192;g30d62ab3be9_0_41"/>
          <p:cNvSpPr/>
          <p:nvPr/>
        </p:nvSpPr>
        <p:spPr>
          <a:xfrm>
            <a:off x="1204750" y="721825"/>
            <a:ext cx="9700200" cy="57318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s-ES" sz="1800" b="1" i="0" u="none" strike="noStrike" cap="none">
                <a:solidFill>
                  <a:schemeClr val="dk1"/>
                </a:solidFill>
                <a:highlight>
                  <a:srgbClr val="FFFFFF"/>
                </a:highlight>
                <a:latin typeface="Arial"/>
                <a:ea typeface="Arial"/>
                <a:cs typeface="Arial"/>
                <a:sym typeface="Arial"/>
              </a:rPr>
              <a:t>Cómo funciona PGDOnline</a:t>
            </a:r>
            <a:endParaRPr sz="1800" b="1" i="0" u="none" strike="noStrike" cap="none">
              <a:solidFill>
                <a:schemeClr val="dk1"/>
              </a:solidFill>
              <a:highlight>
                <a:srgbClr val="FFFFFF"/>
              </a:highlight>
              <a:latin typeface="Arial"/>
              <a:ea typeface="Arial"/>
              <a:cs typeface="Arial"/>
              <a:sym typeface="Arial"/>
            </a:endParaRPr>
          </a:p>
          <a:p>
            <a:pPr marL="457200" marR="0" lvl="0" indent="-342900" algn="l" rtl="0">
              <a:lnSpc>
                <a:spcPct val="115000"/>
              </a:lnSpc>
              <a:spcBef>
                <a:spcPts val="1500"/>
              </a:spcBef>
              <a:spcAft>
                <a:spcPts val="0"/>
              </a:spcAft>
              <a:buClr>
                <a:schemeClr val="dk1"/>
              </a:buClr>
              <a:buSzPts val="1800"/>
              <a:buFont typeface="Arial"/>
              <a:buChar char="●"/>
            </a:pPr>
            <a:r>
              <a:rPr lang="es-ES" sz="1800" b="1" i="0" u="none" strike="noStrike" cap="none">
                <a:solidFill>
                  <a:schemeClr val="dk1"/>
                </a:solidFill>
                <a:highlight>
                  <a:srgbClr val="FFFFFF"/>
                </a:highlight>
                <a:latin typeface="Arial"/>
                <a:ea typeface="Arial"/>
                <a:cs typeface="Arial"/>
                <a:sym typeface="Arial"/>
              </a:rPr>
              <a:t>“Finalizar” el dataset.</a:t>
            </a:r>
            <a:r>
              <a:rPr lang="es-ES" sz="1800" b="0" i="0" u="none" strike="noStrike" cap="none">
                <a:solidFill>
                  <a:schemeClr val="dk1"/>
                </a:solidFill>
                <a:highlight>
                  <a:srgbClr val="FFFFFF"/>
                </a:highlight>
                <a:latin typeface="Arial"/>
                <a:ea typeface="Arial"/>
                <a:cs typeface="Arial"/>
                <a:sym typeface="Arial"/>
              </a:rPr>
              <a:t> Con esta opción se considera la descripción del dataset completa y finalizada. Un dataset finalizado puede volver a abrirse. También puede crear una nueva versión del mismo, por ejemplo, para realizar varias entregas de la descripción del dataset  al organismo que financia el proyecto.</a:t>
            </a:r>
            <a:endParaRPr sz="18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1500"/>
              </a:spcBef>
              <a:spcAft>
                <a:spcPts val="0"/>
              </a:spcAft>
              <a:buClr>
                <a:srgbClr val="000000"/>
              </a:buClr>
              <a:buSzPts val="1800"/>
              <a:buFont typeface="Arial"/>
              <a:buNone/>
            </a:pPr>
            <a:r>
              <a:rPr lang="es-ES" sz="1800" b="1" i="0" u="none" strike="noStrike" cap="none">
                <a:solidFill>
                  <a:schemeClr val="dk1"/>
                </a:solidFill>
                <a:highlight>
                  <a:srgbClr val="FFFFFF"/>
                </a:highlight>
                <a:latin typeface="Arial"/>
                <a:ea typeface="Arial"/>
                <a:cs typeface="Arial"/>
                <a:sym typeface="Arial"/>
              </a:rPr>
              <a:t>Exportar un plan</a:t>
            </a:r>
            <a:endParaRPr sz="1800" b="1" i="0" u="none" strike="noStrike" cap="none">
              <a:solidFill>
                <a:schemeClr val="dk1"/>
              </a:solidFill>
              <a:highlight>
                <a:srgbClr val="FFFFFF"/>
              </a:highlight>
              <a:latin typeface="Arial"/>
              <a:ea typeface="Arial"/>
              <a:cs typeface="Arial"/>
              <a:sym typeface="Arial"/>
            </a:endParaRPr>
          </a:p>
          <a:p>
            <a:pPr marL="457200" marR="0" lvl="0" indent="-342900" algn="l" rtl="0">
              <a:lnSpc>
                <a:spcPct val="115000"/>
              </a:lnSpc>
              <a:spcBef>
                <a:spcPts val="1500"/>
              </a:spcBef>
              <a:spcAft>
                <a:spcPts val="0"/>
              </a:spcAft>
              <a:buClr>
                <a:schemeClr val="dk1"/>
              </a:buClr>
              <a:buSzPts val="1800"/>
              <a:buFont typeface="Arial"/>
              <a:buChar char="●"/>
            </a:pPr>
            <a:r>
              <a:rPr lang="es-ES" sz="1800" b="0" i="0" u="none" strike="noStrike" cap="none">
                <a:solidFill>
                  <a:schemeClr val="dk1"/>
                </a:solidFill>
                <a:highlight>
                  <a:srgbClr val="FFFFFF"/>
                </a:highlight>
                <a:latin typeface="Arial"/>
                <a:ea typeface="Arial"/>
                <a:cs typeface="Arial"/>
                <a:sym typeface="Arial"/>
              </a:rPr>
              <a:t>En “Mis PGD” y “Mis descripciones de dataset” se puede exportar la descripción de un dataset o un PGD completo en formato PDF o Word. </a:t>
            </a:r>
            <a:endParaRPr sz="18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457200" marR="0" lvl="0" indent="-342900" algn="l" rtl="0">
              <a:lnSpc>
                <a:spcPct val="115000"/>
              </a:lnSpc>
              <a:spcBef>
                <a:spcPts val="1500"/>
              </a:spcBef>
              <a:spcAft>
                <a:spcPts val="0"/>
              </a:spcAft>
              <a:buClr>
                <a:schemeClr val="dk1"/>
              </a:buClr>
              <a:buSzPts val="1800"/>
              <a:buFont typeface="Arial"/>
              <a:buChar char="●"/>
            </a:pPr>
            <a:r>
              <a:rPr lang="es-ES" sz="1800" b="1" i="0" u="none" strike="noStrike" cap="none">
                <a:solidFill>
                  <a:schemeClr val="dk1"/>
                </a:solidFill>
                <a:highlight>
                  <a:srgbClr val="FFFFFF"/>
                </a:highlight>
                <a:latin typeface="Arial"/>
                <a:ea typeface="Arial"/>
                <a:cs typeface="Arial"/>
                <a:sym typeface="Arial"/>
              </a:rPr>
              <a:t>Colaborar con otros investigadores</a:t>
            </a:r>
            <a:endParaRPr sz="1800" b="1"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343080" marR="0" lvl="0" indent="-328679" algn="just" rtl="0">
              <a:lnSpc>
                <a:spcPct val="100000"/>
              </a:lnSpc>
              <a:spcBef>
                <a:spcPts val="15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3" name="Google Shape;193;g30d62ab3be9_0_41"/>
          <p:cNvSpPr/>
          <p:nvPr/>
        </p:nvSpPr>
        <p:spPr>
          <a:xfrm>
            <a:off x="468000" y="117360"/>
            <a:ext cx="11700000" cy="3648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94" name="Google Shape;194;g30d62ab3be9_0_41"/>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195" name="Google Shape;195;g30d62ab3be9_0_41"/>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196" name="Google Shape;196;g30d62ab3be9_0_41"/>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197" name="Google Shape;197;g30d62ab3be9_0_41"/>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15</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202"/>
        <p:cNvGrpSpPr/>
        <p:nvPr/>
      </p:nvGrpSpPr>
      <p:grpSpPr>
        <a:xfrm>
          <a:off x="0" y="0"/>
          <a:ext cx="0" cy="0"/>
          <a:chOff x="0" y="0"/>
          <a:chExt cx="0" cy="0"/>
        </a:xfrm>
      </p:grpSpPr>
      <p:pic>
        <p:nvPicPr>
          <p:cNvPr id="203" name="Google Shape;203;g30bbc2b994a_0_24"/>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204" name="Google Shape;204;g30bbc2b994a_0_24"/>
          <p:cNvSpPr/>
          <p:nvPr/>
        </p:nvSpPr>
        <p:spPr>
          <a:xfrm>
            <a:off x="1204750" y="721825"/>
            <a:ext cx="9700200" cy="57318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343080" marR="0" lvl="0" indent="-328679" algn="just" rtl="0">
              <a:lnSpc>
                <a:spcPct val="100000"/>
              </a:lnSpc>
              <a:spcBef>
                <a:spcPts val="15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5" name="Google Shape;205;g30bbc2b994a_0_24"/>
          <p:cNvSpPr/>
          <p:nvPr/>
        </p:nvSpPr>
        <p:spPr>
          <a:xfrm>
            <a:off x="468000" y="117360"/>
            <a:ext cx="11700000" cy="3648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06" name="Google Shape;206;g30bbc2b994a_0_24"/>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207" name="Google Shape;207;g30bbc2b994a_0_24"/>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208" name="Google Shape;208;g30bbc2b994a_0_24"/>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209" name="Google Shape;209;g30bbc2b994a_0_24"/>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16</a:t>
            </a:fld>
            <a:endParaRPr sz="1400" b="0" i="0" u="none" strike="noStrike" cap="none">
              <a:solidFill>
                <a:srgbClr val="000000"/>
              </a:solidFill>
              <a:latin typeface="Times New Roman"/>
              <a:ea typeface="Times New Roman"/>
              <a:cs typeface="Times New Roman"/>
              <a:sym typeface="Times New Roman"/>
            </a:endParaRPr>
          </a:p>
        </p:txBody>
      </p:sp>
      <p:pic>
        <p:nvPicPr>
          <p:cNvPr id="210" name="Google Shape;210;g30bbc2b994a_0_24"/>
          <p:cNvPicPr preferRelativeResize="0"/>
          <p:nvPr/>
        </p:nvPicPr>
        <p:blipFill rotWithShape="1">
          <a:blip r:embed="rId6">
            <a:alphaModFix/>
          </a:blip>
          <a:srcRect/>
          <a:stretch/>
        </p:blipFill>
        <p:spPr>
          <a:xfrm>
            <a:off x="922050" y="611625"/>
            <a:ext cx="8877300" cy="3409950"/>
          </a:xfrm>
          <a:prstGeom prst="rect">
            <a:avLst/>
          </a:prstGeom>
          <a:noFill/>
          <a:ln>
            <a:noFill/>
          </a:ln>
        </p:spPr>
      </p:pic>
      <p:pic>
        <p:nvPicPr>
          <p:cNvPr id="211" name="Google Shape;211;g30bbc2b994a_0_24"/>
          <p:cNvPicPr preferRelativeResize="0"/>
          <p:nvPr/>
        </p:nvPicPr>
        <p:blipFill rotWithShape="1">
          <a:blip r:embed="rId7">
            <a:alphaModFix/>
          </a:blip>
          <a:srcRect/>
          <a:stretch/>
        </p:blipFill>
        <p:spPr>
          <a:xfrm>
            <a:off x="1204738" y="3644788"/>
            <a:ext cx="1724025" cy="2638425"/>
          </a:xfrm>
          <a:prstGeom prst="rect">
            <a:avLst/>
          </a:prstGeom>
          <a:noFill/>
          <a:ln>
            <a:noFill/>
          </a:ln>
        </p:spPr>
      </p:pic>
      <p:pic>
        <p:nvPicPr>
          <p:cNvPr id="212" name="Google Shape;212;g30bbc2b994a_0_24"/>
          <p:cNvPicPr preferRelativeResize="0"/>
          <p:nvPr/>
        </p:nvPicPr>
        <p:blipFill rotWithShape="1">
          <a:blip r:embed="rId8">
            <a:alphaModFix/>
          </a:blip>
          <a:srcRect/>
          <a:stretch/>
        </p:blipFill>
        <p:spPr>
          <a:xfrm>
            <a:off x="7664938" y="3729638"/>
            <a:ext cx="2867025" cy="1838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217"/>
        <p:cNvGrpSpPr/>
        <p:nvPr/>
      </p:nvGrpSpPr>
      <p:grpSpPr>
        <a:xfrm>
          <a:off x="0" y="0"/>
          <a:ext cx="0" cy="0"/>
          <a:chOff x="0" y="0"/>
          <a:chExt cx="0" cy="0"/>
        </a:xfrm>
      </p:grpSpPr>
      <p:pic>
        <p:nvPicPr>
          <p:cNvPr id="218" name="Google Shape;218;g30d62ab3be9_0_60"/>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219" name="Google Shape;219;g30d62ab3be9_0_60"/>
          <p:cNvSpPr/>
          <p:nvPr/>
        </p:nvSpPr>
        <p:spPr>
          <a:xfrm>
            <a:off x="1204750" y="721825"/>
            <a:ext cx="9700200" cy="57318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343080" marR="0" lvl="0" indent="-328679" algn="just" rtl="0">
              <a:lnSpc>
                <a:spcPct val="100000"/>
              </a:lnSpc>
              <a:spcBef>
                <a:spcPts val="15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0" name="Google Shape;220;g30d62ab3be9_0_60"/>
          <p:cNvSpPr/>
          <p:nvPr/>
        </p:nvSpPr>
        <p:spPr>
          <a:xfrm>
            <a:off x="468000" y="117360"/>
            <a:ext cx="11700000" cy="3648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21" name="Google Shape;221;g30d62ab3be9_0_60"/>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222" name="Google Shape;222;g30d62ab3be9_0_60"/>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223" name="Google Shape;223;g30d62ab3be9_0_60"/>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224" name="Google Shape;224;g30d62ab3be9_0_60"/>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17</a:t>
            </a:fld>
            <a:endParaRPr sz="1400" b="0" i="0" u="none" strike="noStrike" cap="none">
              <a:solidFill>
                <a:srgbClr val="000000"/>
              </a:solidFill>
              <a:latin typeface="Times New Roman"/>
              <a:ea typeface="Times New Roman"/>
              <a:cs typeface="Times New Roman"/>
              <a:sym typeface="Times New Roman"/>
            </a:endParaRPr>
          </a:p>
        </p:txBody>
      </p:sp>
      <p:sp>
        <p:nvSpPr>
          <p:cNvPr id="225" name="Google Shape;225;g30d62ab3be9_0_60"/>
          <p:cNvSpPr txBox="1"/>
          <p:nvPr/>
        </p:nvSpPr>
        <p:spPr>
          <a:xfrm>
            <a:off x="441175" y="868200"/>
            <a:ext cx="5910600" cy="62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Resultado final</a:t>
            </a:r>
            <a:endParaRPr sz="1800" b="1" i="0" u="none" strike="noStrike" cap="none">
              <a:solidFill>
                <a:srgbClr val="000000"/>
              </a:solidFill>
              <a:latin typeface="Arial"/>
              <a:ea typeface="Arial"/>
              <a:cs typeface="Arial"/>
              <a:sym typeface="Arial"/>
            </a:endParaRPr>
          </a:p>
        </p:txBody>
      </p:sp>
      <p:pic>
        <p:nvPicPr>
          <p:cNvPr id="226" name="Google Shape;226;g30d62ab3be9_0_60"/>
          <p:cNvPicPr preferRelativeResize="0"/>
          <p:nvPr/>
        </p:nvPicPr>
        <p:blipFill rotWithShape="1">
          <a:blip r:embed="rId6">
            <a:alphaModFix/>
          </a:blip>
          <a:srcRect/>
          <a:stretch/>
        </p:blipFill>
        <p:spPr>
          <a:xfrm>
            <a:off x="257375" y="1306525"/>
            <a:ext cx="4364999" cy="3436075"/>
          </a:xfrm>
          <a:prstGeom prst="rect">
            <a:avLst/>
          </a:prstGeom>
          <a:noFill/>
          <a:ln>
            <a:noFill/>
          </a:ln>
        </p:spPr>
      </p:pic>
      <p:pic>
        <p:nvPicPr>
          <p:cNvPr id="227" name="Google Shape;227;g30d62ab3be9_0_60"/>
          <p:cNvPicPr preferRelativeResize="0"/>
          <p:nvPr/>
        </p:nvPicPr>
        <p:blipFill rotWithShape="1">
          <a:blip r:embed="rId7">
            <a:alphaModFix/>
          </a:blip>
          <a:srcRect/>
          <a:stretch/>
        </p:blipFill>
        <p:spPr>
          <a:xfrm>
            <a:off x="3039060" y="563100"/>
            <a:ext cx="6031577" cy="5731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232"/>
        <p:cNvGrpSpPr/>
        <p:nvPr/>
      </p:nvGrpSpPr>
      <p:grpSpPr>
        <a:xfrm>
          <a:off x="0" y="0"/>
          <a:ext cx="0" cy="0"/>
          <a:chOff x="0" y="0"/>
          <a:chExt cx="0" cy="0"/>
        </a:xfrm>
      </p:grpSpPr>
      <p:pic>
        <p:nvPicPr>
          <p:cNvPr id="233" name="Google Shape;233;g30d62ab3be9_0_84"/>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234" name="Google Shape;234;g30d62ab3be9_0_84"/>
          <p:cNvSpPr/>
          <p:nvPr/>
        </p:nvSpPr>
        <p:spPr>
          <a:xfrm>
            <a:off x="1204750" y="721825"/>
            <a:ext cx="9700200" cy="57318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343080" marR="0" lvl="0" indent="-328679" algn="just" rtl="0">
              <a:lnSpc>
                <a:spcPct val="100000"/>
              </a:lnSpc>
              <a:spcBef>
                <a:spcPts val="15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5" name="Google Shape;235;g30d62ab3be9_0_84"/>
          <p:cNvSpPr/>
          <p:nvPr/>
        </p:nvSpPr>
        <p:spPr>
          <a:xfrm>
            <a:off x="468000" y="117360"/>
            <a:ext cx="11700000" cy="3648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36" name="Google Shape;236;g30d62ab3be9_0_84"/>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237" name="Google Shape;237;g30d62ab3be9_0_84"/>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238" name="Google Shape;238;g30d62ab3be9_0_84"/>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239" name="Google Shape;239;g30d62ab3be9_0_84"/>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18</a:t>
            </a:fld>
            <a:endParaRPr sz="1400" b="0" i="0" u="none" strike="noStrike" cap="none">
              <a:solidFill>
                <a:srgbClr val="000000"/>
              </a:solidFill>
              <a:latin typeface="Times New Roman"/>
              <a:ea typeface="Times New Roman"/>
              <a:cs typeface="Times New Roman"/>
              <a:sym typeface="Times New Roman"/>
            </a:endParaRPr>
          </a:p>
        </p:txBody>
      </p:sp>
      <p:sp>
        <p:nvSpPr>
          <p:cNvPr id="240" name="Google Shape;240;g30d62ab3be9_0_84"/>
          <p:cNvSpPr txBox="1"/>
          <p:nvPr/>
        </p:nvSpPr>
        <p:spPr>
          <a:xfrm>
            <a:off x="441175" y="868200"/>
            <a:ext cx="5910600" cy="62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Consultar Planes de Gestión de Datos públicos:</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	DMP tool</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	Zenodo</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pic>
        <p:nvPicPr>
          <p:cNvPr id="241" name="Google Shape;241;g30d62ab3be9_0_84"/>
          <p:cNvPicPr preferRelativeResize="0"/>
          <p:nvPr/>
        </p:nvPicPr>
        <p:blipFill rotWithShape="1">
          <a:blip r:embed="rId6">
            <a:alphaModFix/>
          </a:blip>
          <a:srcRect/>
          <a:stretch/>
        </p:blipFill>
        <p:spPr>
          <a:xfrm>
            <a:off x="2826475" y="2399400"/>
            <a:ext cx="8955873" cy="34050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248" name="Google Shape;248;p9"/>
          <p:cNvSpPr/>
          <p:nvPr/>
        </p:nvSpPr>
        <p:spPr>
          <a:xfrm>
            <a:off x="1545150" y="985590"/>
            <a:ext cx="9160500" cy="5186700"/>
          </a:xfrm>
          <a:prstGeom prst="rect">
            <a:avLst/>
          </a:prstGeom>
          <a:noFill/>
          <a:ln>
            <a:noFill/>
          </a:ln>
        </p:spPr>
        <p:txBody>
          <a:bodyPr spcFirstLastPara="1" wrap="square" lIns="90000" tIns="46800" rIns="90000" bIns="46800" anchor="ctr" anchorCtr="0">
            <a:noAutofit/>
          </a:bodyPr>
          <a:lstStyle/>
          <a:p>
            <a:pPr marL="114300" marR="0" lvl="0" indent="0" algn="ctr" rtl="0">
              <a:lnSpc>
                <a:spcPct val="100000"/>
              </a:lnSpc>
              <a:spcBef>
                <a:spcPts val="0"/>
              </a:spcBef>
              <a:spcAft>
                <a:spcPts val="0"/>
              </a:spcAft>
              <a:buNone/>
            </a:pPr>
            <a:r>
              <a:rPr lang="es-ES" sz="5400" b="1" i="0" u="none" strike="noStrike" cap="none">
                <a:solidFill>
                  <a:schemeClr val="dk1"/>
                </a:solidFill>
                <a:latin typeface="Arial"/>
                <a:ea typeface="Arial"/>
                <a:cs typeface="Arial"/>
                <a:sym typeface="Arial"/>
              </a:rPr>
              <a:t>e-cienciaDatos</a:t>
            </a:r>
            <a:endParaRPr sz="5400" b="1" i="0" u="none" strike="noStrike" cap="none">
              <a:solidFill>
                <a:schemeClr val="dk1"/>
              </a:solidFill>
              <a:latin typeface="Arial"/>
              <a:ea typeface="Arial"/>
              <a:cs typeface="Arial"/>
              <a:sym typeface="Arial"/>
            </a:endParaRPr>
          </a:p>
          <a:p>
            <a:pPr marL="114300" marR="0" lvl="0" indent="0" algn="ctr" rtl="0">
              <a:lnSpc>
                <a:spcPct val="100000"/>
              </a:lnSpc>
              <a:spcBef>
                <a:spcPts val="0"/>
              </a:spcBef>
              <a:spcAft>
                <a:spcPts val="0"/>
              </a:spcAft>
              <a:buNone/>
            </a:pPr>
            <a:r>
              <a:rPr lang="es-ES" sz="4800" b="0" i="0" u="none" strike="noStrike" cap="none">
                <a:solidFill>
                  <a:schemeClr val="dk1"/>
                </a:solidFill>
                <a:latin typeface="Arial"/>
                <a:ea typeface="Arial"/>
                <a:cs typeface="Arial"/>
                <a:sym typeface="Arial"/>
              </a:rPr>
              <a:t>Características del repositorio</a:t>
            </a:r>
            <a:endParaRPr sz="4800" b="0" i="0" u="none" strike="noStrike" cap="none">
              <a:solidFill>
                <a:schemeClr val="dk1"/>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9" name="Google Shape;249;p9"/>
          <p:cNvSpPr/>
          <p:nvPr/>
        </p:nvSpPr>
        <p:spPr>
          <a:xfrm>
            <a:off x="468000" y="117360"/>
            <a:ext cx="11700000" cy="36468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50" name="Google Shape;250;p9"/>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251" name="Google Shape;251;p9"/>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252" name="Google Shape;252;p9"/>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253" name="Google Shape;253;p9"/>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19</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p2"/>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42" name="Google Shape;42;p2"/>
          <p:cNvSpPr/>
          <p:nvPr/>
        </p:nvSpPr>
        <p:spPr>
          <a:xfrm>
            <a:off x="1744550" y="998651"/>
            <a:ext cx="9160500" cy="51867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ES" sz="1800" b="1" i="0" u="none" strike="noStrike" cap="none">
                <a:solidFill>
                  <a:schemeClr val="dk1"/>
                </a:solidFill>
                <a:latin typeface="Arial"/>
                <a:ea typeface="Arial"/>
                <a:cs typeface="Arial"/>
                <a:sym typeface="Arial"/>
              </a:rPr>
              <a:t>CONTENIDOS</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s-ES" sz="1800" b="1" i="0" u="none" strike="noStrike" cap="none">
                <a:solidFill>
                  <a:schemeClr val="dk1"/>
                </a:solidFill>
                <a:latin typeface="Arial"/>
                <a:ea typeface="Arial"/>
                <a:cs typeface="Arial"/>
                <a:sym typeface="Arial"/>
              </a:rPr>
              <a:t>PGDOnline</a:t>
            </a:r>
            <a:r>
              <a:rPr lang="es-ES" sz="1800" b="0" i="0" u="none" strike="noStrike" cap="none">
                <a:solidFill>
                  <a:schemeClr val="dk1"/>
                </a:solidFill>
                <a:latin typeface="Arial"/>
                <a:ea typeface="Arial"/>
                <a:cs typeface="Arial"/>
                <a:sym typeface="Arial"/>
              </a:rPr>
              <a:t>: una herramienta para la creación y mantenimiento de planes de gestión de datos</a:t>
            </a:r>
            <a:endParaRPr/>
          </a:p>
          <a:p>
            <a:pPr marL="457200" marR="0" lvl="0" indent="-22860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s-ES" sz="1800" b="1" i="0" u="none" strike="noStrike" cap="none">
                <a:solidFill>
                  <a:schemeClr val="dk1"/>
                </a:solidFill>
                <a:latin typeface="Arial"/>
                <a:ea typeface="Arial"/>
                <a:cs typeface="Arial"/>
                <a:sym typeface="Arial"/>
              </a:rPr>
              <a:t>e-cienciaDatos</a:t>
            </a:r>
            <a:r>
              <a:rPr lang="es-ES" sz="1800" b="0" i="0" u="none" strike="noStrike" cap="none">
                <a:solidFill>
                  <a:schemeClr val="dk1"/>
                </a:solidFill>
                <a:latin typeface="Arial"/>
                <a:ea typeface="Arial"/>
                <a:cs typeface="Arial"/>
                <a:sym typeface="Arial"/>
              </a:rPr>
              <a:t>: repositorio de datos de investigación</a:t>
            </a:r>
            <a:endParaRPr/>
          </a:p>
          <a:p>
            <a:pPr marL="728662" marR="0" lvl="2" indent="-28575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Características del repositorio</a:t>
            </a:r>
            <a:endParaRPr/>
          </a:p>
          <a:p>
            <a:pPr marL="728662" marR="0" lvl="2" indent="-28575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La importancia de los datos FAIR</a:t>
            </a:r>
            <a:endParaRPr/>
          </a:p>
          <a:p>
            <a:pPr marL="457200" marR="0" lvl="0" indent="-22860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
          <p:cNvSpPr/>
          <p:nvPr/>
        </p:nvSpPr>
        <p:spPr>
          <a:xfrm>
            <a:off x="468000" y="117360"/>
            <a:ext cx="11700000" cy="36468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4" name="Google Shape;44;p2"/>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45" name="Google Shape;45;p2"/>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46" name="Google Shape;46;p2"/>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47" name="Google Shape;47;p2"/>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2</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0"/>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260" name="Google Shape;260;p10"/>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61" name="Google Shape;261;p10"/>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262" name="Google Shape;262;p10"/>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263" name="Google Shape;263;p10"/>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FFFFFF"/>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FFFFFF"/>
              </a:solidFill>
              <a:latin typeface="Arial"/>
              <a:ea typeface="Arial"/>
              <a:cs typeface="Arial"/>
              <a:sym typeface="Arial"/>
            </a:endParaRPr>
          </a:p>
        </p:txBody>
      </p:sp>
      <p:sp>
        <p:nvSpPr>
          <p:cNvPr id="264" name="Google Shape;264;p10"/>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20</a:t>
            </a:fld>
            <a:endParaRPr sz="1400" b="0" i="0" u="none" strike="noStrike" cap="none">
              <a:solidFill>
                <a:srgbClr val="000000"/>
              </a:solidFill>
              <a:latin typeface="Times New Roman"/>
              <a:ea typeface="Times New Roman"/>
              <a:cs typeface="Times New Roman"/>
              <a:sym typeface="Times New Roman"/>
            </a:endParaRPr>
          </a:p>
        </p:txBody>
      </p:sp>
      <p:pic>
        <p:nvPicPr>
          <p:cNvPr id="265" name="Google Shape;265;p10"/>
          <p:cNvPicPr preferRelativeResize="0"/>
          <p:nvPr/>
        </p:nvPicPr>
        <p:blipFill rotWithShape="1">
          <a:blip r:embed="rId6">
            <a:alphaModFix/>
          </a:blip>
          <a:srcRect/>
          <a:stretch/>
        </p:blipFill>
        <p:spPr>
          <a:xfrm>
            <a:off x="2567104" y="1292455"/>
            <a:ext cx="7515472" cy="4983394"/>
          </a:xfrm>
          <a:prstGeom prst="rect">
            <a:avLst/>
          </a:prstGeom>
          <a:noFill/>
          <a:ln>
            <a:noFill/>
          </a:ln>
        </p:spPr>
      </p:pic>
      <p:sp>
        <p:nvSpPr>
          <p:cNvPr id="266" name="Google Shape;266;p10"/>
          <p:cNvSpPr txBox="1"/>
          <p:nvPr/>
        </p:nvSpPr>
        <p:spPr>
          <a:xfrm>
            <a:off x="3051017" y="551161"/>
            <a:ext cx="611335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0" i="0" u="sng" strike="noStrike" cap="none">
                <a:solidFill>
                  <a:srgbClr val="C00000"/>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www.consorciomadrono.es</a:t>
            </a:r>
            <a:endParaRPr sz="2400" b="0" i="0" u="sng" strike="noStrike" cap="none">
              <a:solidFill>
                <a:srgbClr val="C00000"/>
              </a:solidFill>
              <a:latin typeface="Arial"/>
              <a:ea typeface="Arial"/>
              <a:cs typeface="Arial"/>
              <a:sym typeface="Arial"/>
            </a:endParaRPr>
          </a:p>
        </p:txBody>
      </p:sp>
      <p:sp>
        <p:nvSpPr>
          <p:cNvPr id="267" name="Google Shape;267;p10"/>
          <p:cNvSpPr/>
          <p:nvPr/>
        </p:nvSpPr>
        <p:spPr>
          <a:xfrm>
            <a:off x="8247269" y="1032606"/>
            <a:ext cx="2046082" cy="698278"/>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1"/>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274" name="Google Shape;274;p11"/>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75" name="Google Shape;275;p11"/>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276" name="Google Shape;276;p11"/>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277" name="Google Shape;277;p11"/>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FFFFFF"/>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FFFFFF"/>
              </a:solidFill>
              <a:latin typeface="Arial"/>
              <a:ea typeface="Arial"/>
              <a:cs typeface="Arial"/>
              <a:sym typeface="Arial"/>
            </a:endParaRPr>
          </a:p>
        </p:txBody>
      </p:sp>
      <p:sp>
        <p:nvSpPr>
          <p:cNvPr id="278" name="Google Shape;278;p11"/>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21</a:t>
            </a:fld>
            <a:endParaRPr sz="1400" b="0" i="0" u="none" strike="noStrike" cap="none">
              <a:solidFill>
                <a:srgbClr val="000000"/>
              </a:solidFill>
              <a:latin typeface="Times New Roman"/>
              <a:ea typeface="Times New Roman"/>
              <a:cs typeface="Times New Roman"/>
              <a:sym typeface="Times New Roman"/>
            </a:endParaRPr>
          </a:p>
        </p:txBody>
      </p:sp>
      <p:pic>
        <p:nvPicPr>
          <p:cNvPr id="279" name="Google Shape;279;p11"/>
          <p:cNvPicPr preferRelativeResize="0"/>
          <p:nvPr/>
        </p:nvPicPr>
        <p:blipFill rotWithShape="1">
          <a:blip r:embed="rId6">
            <a:alphaModFix/>
          </a:blip>
          <a:srcRect/>
          <a:stretch/>
        </p:blipFill>
        <p:spPr>
          <a:xfrm>
            <a:off x="1944940" y="1241164"/>
            <a:ext cx="8302120" cy="5306040"/>
          </a:xfrm>
          <a:prstGeom prst="rect">
            <a:avLst/>
          </a:prstGeom>
          <a:noFill/>
          <a:ln>
            <a:noFill/>
          </a:ln>
        </p:spPr>
      </p:pic>
      <p:sp>
        <p:nvSpPr>
          <p:cNvPr id="280" name="Google Shape;280;p11"/>
          <p:cNvSpPr txBox="1"/>
          <p:nvPr/>
        </p:nvSpPr>
        <p:spPr>
          <a:xfrm>
            <a:off x="2082297" y="551161"/>
            <a:ext cx="7082072"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 sz="2400" b="0" i="0" u="sng" strike="noStrike" cap="none">
                <a:solidFill>
                  <a:srgbClr val="C00000"/>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www.consorciomadrono.es</a:t>
            </a:r>
            <a:r>
              <a:rPr lang="es-ES" sz="2400" b="0" i="0" u="sng" strike="noStrike" cap="none">
                <a:solidFill>
                  <a:srgbClr val="C00000"/>
                </a:solidFill>
                <a:latin typeface="Arial"/>
                <a:ea typeface="Arial"/>
                <a:cs typeface="Arial"/>
                <a:sym typeface="Arial"/>
              </a:rPr>
              <a:t>/investigam/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00000"/>
              </a:solidFill>
              <a:latin typeface="Arial"/>
              <a:ea typeface="Arial"/>
              <a:cs typeface="Arial"/>
              <a:sym typeface="Arial"/>
            </a:endParaRPr>
          </a:p>
        </p:txBody>
      </p:sp>
      <p:sp>
        <p:nvSpPr>
          <p:cNvPr id="281" name="Google Shape;281;p11"/>
          <p:cNvSpPr/>
          <p:nvPr/>
        </p:nvSpPr>
        <p:spPr>
          <a:xfrm>
            <a:off x="2082297" y="3765144"/>
            <a:ext cx="1681953" cy="570369"/>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2"/>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288" name="Google Shape;288;p12"/>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9" name="Google Shape;289;p12"/>
          <p:cNvSpPr/>
          <p:nvPr/>
        </p:nvSpPr>
        <p:spPr>
          <a:xfrm>
            <a:off x="468000" y="117360"/>
            <a:ext cx="11700000" cy="675654"/>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s-ES" sz="2000" b="0" i="0" u="none" strike="noStrike" cap="none">
                <a:solidFill>
                  <a:schemeClr val="lt1"/>
                </a:solidFill>
                <a:latin typeface="Arial"/>
                <a:ea typeface="Arial"/>
                <a:cs typeface="Arial"/>
                <a:sym typeface="Arial"/>
              </a:rPr>
              <a:t>e-cienciaDatos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90" name="Google Shape;290;p12"/>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291" name="Google Shape;291;p12"/>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292" name="Google Shape;292;p12"/>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FFFFFF"/>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FFFFFF"/>
              </a:solidFill>
              <a:latin typeface="Arial"/>
              <a:ea typeface="Arial"/>
              <a:cs typeface="Arial"/>
              <a:sym typeface="Arial"/>
            </a:endParaRPr>
          </a:p>
        </p:txBody>
      </p:sp>
      <p:sp>
        <p:nvSpPr>
          <p:cNvPr id="293" name="Google Shape;293;p12"/>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22</a:t>
            </a:fld>
            <a:endParaRPr sz="1400" b="0" i="0" u="none" strike="noStrike" cap="none">
              <a:solidFill>
                <a:srgbClr val="000000"/>
              </a:solidFill>
              <a:latin typeface="Times New Roman"/>
              <a:ea typeface="Times New Roman"/>
              <a:cs typeface="Times New Roman"/>
              <a:sym typeface="Times New Roman"/>
            </a:endParaRPr>
          </a:p>
        </p:txBody>
      </p:sp>
      <p:sp>
        <p:nvSpPr>
          <p:cNvPr id="294" name="Google Shape;294;p12"/>
          <p:cNvSpPr txBox="1"/>
          <p:nvPr/>
        </p:nvSpPr>
        <p:spPr>
          <a:xfrm>
            <a:off x="575640" y="702925"/>
            <a:ext cx="11021849" cy="46474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a:solidFill>
                  <a:srgbClr val="C00000"/>
                </a:solidFill>
                <a:latin typeface="Arial"/>
                <a:ea typeface="Arial"/>
                <a:cs typeface="Arial"/>
                <a:sym typeface="Arial"/>
              </a:rPr>
              <a:t>e-cienciaDatos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Noto Sans Symbols"/>
              <a:buChar char="✔"/>
            </a:pPr>
            <a:r>
              <a:rPr lang="es-ES" sz="1800" b="1" i="0" u="none" strike="noStrike" cap="none">
                <a:solidFill>
                  <a:srgbClr val="000000"/>
                </a:solidFill>
                <a:latin typeface="Arial"/>
                <a:ea typeface="Arial"/>
                <a:cs typeface="Arial"/>
                <a:sym typeface="Arial"/>
              </a:rPr>
              <a:t>Repositorio de datos científicos de las universidades miembro del Consorcio Madroño.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a:t>
            </a:r>
            <a:r>
              <a:rPr lang="es-ES" sz="1800" b="0" i="0" u="none" strike="noStrike" cap="none">
                <a:solidFill>
                  <a:srgbClr val="000000"/>
                </a:solidFill>
                <a:latin typeface="Arial"/>
                <a:ea typeface="Arial"/>
                <a:cs typeface="Arial"/>
                <a:sym typeface="Arial"/>
              </a:rPr>
              <a:t>La misión de e-cienciaDatos, como infraestructura proporcionada por el Consorcio Madroño, es garantizar, en el contexto de la ciencia abierta, el depósito, la preservación y la difusión de los datos de investigación generados por las instituciones miembro de acuerdo con los principios FAIR (Findable, Accessible, Interoperable and Reusable), fomentando así una investigación abierta a la comunidad académica y, en un sentido más amplio, a los ciudadanos en general.” (</a:t>
            </a:r>
            <a:r>
              <a:rPr lang="es-ES" sz="18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Consejo de Gobierno del Consorcio Madroño el 22 de febrero de 2022</a:t>
            </a:r>
            <a:r>
              <a:rPr lang="es-ES" sz="18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Noto Sans Symbols"/>
              <a:buChar char="✔"/>
            </a:pPr>
            <a:r>
              <a:rPr lang="es-ES" sz="1800" b="1" i="0" u="none" strike="noStrike" cap="none">
                <a:solidFill>
                  <a:srgbClr val="000000"/>
                </a:solidFill>
                <a:latin typeface="Arial"/>
                <a:ea typeface="Arial"/>
                <a:cs typeface="Arial"/>
                <a:sym typeface="Arial"/>
              </a:rPr>
              <a:t>Utiliza el software libre </a:t>
            </a:r>
            <a:r>
              <a:rPr lang="es-ES" sz="1800" b="1"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Dataverse</a:t>
            </a:r>
            <a:r>
              <a:rPr lang="es-ES" sz="1800" b="1" i="0" u="none" strike="noStrike" cap="none">
                <a:solidFill>
                  <a:srgbClr val="000000"/>
                </a:solidFill>
                <a:latin typeface="Arial"/>
                <a:ea typeface="Arial"/>
                <a:cs typeface="Arial"/>
                <a:sym typeface="Arial"/>
              </a:rPr>
              <a:t>, instalado en un servidor del Consorcio Madroño. </a:t>
            </a:r>
            <a:endParaRPr sz="1800" b="0" i="0" u="none" strike="noStrike" cap="none">
              <a:solidFill>
                <a:srgbClr val="CCCC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CCCC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Noto Sans Symbols"/>
              <a:buChar char="✔"/>
            </a:pPr>
            <a:r>
              <a:rPr lang="es-ES" sz="1800" b="1" i="0" u="none" strike="noStrike" cap="none">
                <a:solidFill>
                  <a:srgbClr val="000000"/>
                </a:solidFill>
                <a:latin typeface="Arial"/>
                <a:ea typeface="Arial"/>
                <a:cs typeface="Arial"/>
                <a:sym typeface="Arial"/>
              </a:rPr>
              <a:t>Se estructura como un sistema centralizado constituido por distintas comunidades que agrupan los datasets de cada una de las universidades. </a:t>
            </a: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C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13"/>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301" name="Google Shape;301;p13"/>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2" name="Google Shape;302;p13"/>
          <p:cNvSpPr/>
          <p:nvPr/>
        </p:nvSpPr>
        <p:spPr>
          <a:xfrm>
            <a:off x="468000" y="117360"/>
            <a:ext cx="11700000" cy="644877"/>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Arial"/>
                <a:ea typeface="Arial"/>
                <a:cs typeface="Arial"/>
                <a:sym typeface="Arial"/>
              </a:rPr>
              <a:t>e-cienciaDatos: características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03" name="Google Shape;303;p13"/>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304" name="Google Shape;304;p13"/>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305" name="Google Shape;305;p13"/>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FFFFFF"/>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FFFFFF"/>
              </a:solidFill>
              <a:latin typeface="Arial"/>
              <a:ea typeface="Arial"/>
              <a:cs typeface="Arial"/>
              <a:sym typeface="Arial"/>
            </a:endParaRPr>
          </a:p>
        </p:txBody>
      </p:sp>
      <p:sp>
        <p:nvSpPr>
          <p:cNvPr id="306" name="Google Shape;306;p13"/>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23</a:t>
            </a:fld>
            <a:endParaRPr sz="1400" b="0" i="0" u="none" strike="noStrike" cap="none">
              <a:solidFill>
                <a:srgbClr val="000000"/>
              </a:solidFill>
              <a:latin typeface="Times New Roman"/>
              <a:ea typeface="Times New Roman"/>
              <a:cs typeface="Times New Roman"/>
              <a:sym typeface="Times New Roman"/>
            </a:endParaRPr>
          </a:p>
        </p:txBody>
      </p:sp>
      <p:sp>
        <p:nvSpPr>
          <p:cNvPr id="307" name="Google Shape;307;p13"/>
          <p:cNvSpPr txBox="1"/>
          <p:nvPr/>
        </p:nvSpPr>
        <p:spPr>
          <a:xfrm>
            <a:off x="575640" y="702925"/>
            <a:ext cx="11021849" cy="60016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es-ES" sz="1400" b="0" i="0" u="none" strike="noStrike" cap="none">
                <a:solidFill>
                  <a:srgbClr val="C00000"/>
                </a:solidFill>
                <a:latin typeface="Arial"/>
                <a:ea typeface="Arial"/>
                <a:cs typeface="Arial"/>
                <a:sym typeface="Arial"/>
              </a:rPr>
              <a:t>   </a:t>
            </a:r>
            <a:r>
              <a:rPr lang="es-ES" sz="1600" b="0" i="0" u="none" strike="noStrike" cap="none">
                <a:solidFill>
                  <a:srgbClr val="000000"/>
                </a:solidFill>
                <a:latin typeface="Arial"/>
                <a:ea typeface="Arial"/>
                <a:cs typeface="Arial"/>
                <a:sym typeface="Arial"/>
              </a:rPr>
              <a:t>Alberga </a:t>
            </a:r>
            <a:r>
              <a:rPr lang="es-ES" sz="1600" b="0" i="0" u="sng" strike="noStrike" cap="none">
                <a:solidFill>
                  <a:srgbClr val="000000"/>
                </a:solidFill>
                <a:latin typeface="Arial"/>
                <a:ea typeface="Arial"/>
                <a:cs typeface="Arial"/>
                <a:sym typeface="Arial"/>
              </a:rPr>
              <a:t>datos finales en abierto </a:t>
            </a:r>
            <a:r>
              <a:rPr lang="es-ES" sz="1600" b="0" i="0" u="none" strike="noStrike" cap="none">
                <a:solidFill>
                  <a:srgbClr val="000000"/>
                </a:solidFill>
                <a:latin typeface="Arial"/>
                <a:ea typeface="Arial"/>
                <a:cs typeface="Arial"/>
                <a:sym typeface="Arial"/>
              </a:rPr>
              <a:t>que validen la investigación, salvo que existan razones legales, éticas 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000000"/>
                </a:solidFill>
                <a:latin typeface="Arial"/>
                <a:ea typeface="Arial"/>
                <a:cs typeface="Arial"/>
                <a:sym typeface="Arial"/>
              </a:rPr>
              <a:t>       de otra índole que lo impidan.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Arial"/>
              <a:buChar char="•"/>
            </a:pPr>
            <a:r>
              <a:rPr lang="es-ES" sz="1600" b="0" i="0" u="none" strike="noStrike" cap="none">
                <a:solidFill>
                  <a:srgbClr val="000000"/>
                </a:solidFill>
                <a:latin typeface="Arial"/>
                <a:ea typeface="Arial"/>
                <a:cs typeface="Arial"/>
                <a:sym typeface="Arial"/>
              </a:rPr>
              <a:t>Permite datasets con embargo en caso necesario.</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600"/>
              <a:buFont typeface="Arial"/>
              <a:buChar char="•"/>
            </a:pPr>
            <a:r>
              <a:rPr lang="es-ES" sz="1600" b="0" i="0" u="none" strike="noStrike" cap="none">
                <a:solidFill>
                  <a:srgbClr val="000000"/>
                </a:solidFill>
                <a:latin typeface="Arial"/>
                <a:ea typeface="Arial"/>
                <a:cs typeface="Arial"/>
                <a:sym typeface="Arial"/>
              </a:rPr>
              <a:t>Libro de visitas.</a:t>
            </a:r>
            <a:endParaRPr sz="1400" b="0" i="0" u="none" strike="noStrike" cap="none">
              <a:solidFill>
                <a:srgbClr val="000000"/>
              </a:solidFill>
              <a:latin typeface="Arial"/>
              <a:ea typeface="Arial"/>
              <a:cs typeface="Arial"/>
              <a:sym typeface="Arial"/>
            </a:endParaRPr>
          </a:p>
          <a:p>
            <a:pPr marL="742950" marR="0" lvl="1"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1" indent="-285750" algn="l" rtl="0">
              <a:lnSpc>
                <a:spcPct val="100000"/>
              </a:lnSpc>
              <a:spcBef>
                <a:spcPts val="0"/>
              </a:spcBef>
              <a:spcAft>
                <a:spcPts val="0"/>
              </a:spcAft>
              <a:buClr>
                <a:srgbClr val="000000"/>
              </a:buClr>
              <a:buSzPts val="1600"/>
              <a:buFont typeface="Noto Sans Symbols"/>
              <a:buChar char="✔"/>
            </a:pPr>
            <a:r>
              <a:rPr lang="es-ES" sz="1600" b="0" i="0" u="none" strike="noStrike" cap="none">
                <a:solidFill>
                  <a:srgbClr val="000000"/>
                </a:solidFill>
                <a:latin typeface="Arial"/>
                <a:ea typeface="Arial"/>
                <a:cs typeface="Arial"/>
                <a:sym typeface="Arial"/>
              </a:rPr>
              <a:t>Junto con los datasets se sube una plantilla (Readme) que contiene los metadatos necesarios que documentan el dataset. </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600"/>
              <a:buFont typeface="Arial"/>
              <a:buNone/>
            </a:pPr>
            <a:endParaRPr sz="16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es-ES" sz="1600" b="0" i="0" u="none" strike="noStrike" cap="none">
                <a:solidFill>
                  <a:srgbClr val="000000"/>
                </a:solidFill>
                <a:latin typeface="Arial"/>
                <a:ea typeface="Arial"/>
                <a:cs typeface="Arial"/>
                <a:sym typeface="Arial"/>
              </a:rPr>
              <a:t>Los datasets se describen de forma normalizada, conforme a uno o varios estándares de metadatos (Dublin Core, DataCite Schema, etc.).</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es-ES" sz="1600" b="0" i="0" u="none" strike="noStrike" cap="none">
                <a:solidFill>
                  <a:srgbClr val="000000"/>
                </a:solidFill>
                <a:latin typeface="Arial"/>
                <a:ea typeface="Arial"/>
                <a:cs typeface="Arial"/>
                <a:sym typeface="Arial"/>
              </a:rPr>
              <a:t>El repositorio asigna automáticamente un </a:t>
            </a:r>
            <a:r>
              <a:rPr lang="es-ES" sz="1600" b="1" i="0" u="none" strike="noStrike" cap="none">
                <a:solidFill>
                  <a:srgbClr val="000000"/>
                </a:solidFill>
                <a:latin typeface="Arial"/>
                <a:ea typeface="Arial"/>
                <a:cs typeface="Arial"/>
                <a:sym typeface="Arial"/>
              </a:rPr>
              <a:t>Identificador de Objeto Digital (DOI) </a:t>
            </a:r>
            <a:r>
              <a:rPr lang="es-ES" sz="1600" b="0" i="0" u="none" strike="noStrike" cap="none">
                <a:solidFill>
                  <a:srgbClr val="000000"/>
                </a:solidFill>
                <a:latin typeface="Arial"/>
                <a:ea typeface="Arial"/>
                <a:cs typeface="Arial"/>
                <a:sym typeface="Arial"/>
              </a:rPr>
              <a:t>a los datasets: identificador único y permanente.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es-ES" sz="1600" b="0" i="0" u="none" strike="noStrike" cap="none">
                <a:solidFill>
                  <a:srgbClr val="000000"/>
                </a:solidFill>
                <a:latin typeface="Arial"/>
                <a:ea typeface="Arial"/>
                <a:cs typeface="Arial"/>
                <a:sym typeface="Arial"/>
              </a:rPr>
              <a:t>El repositorio proporciona la cita normalizada para cada dataset, incluyendo su DOI, para su identificación y localización.</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es-ES" sz="1600" b="0" i="0" u="none" strike="noStrike" cap="none">
                <a:solidFill>
                  <a:srgbClr val="000000"/>
                </a:solidFill>
                <a:latin typeface="Arial"/>
                <a:ea typeface="Arial"/>
                <a:cs typeface="Arial"/>
                <a:sym typeface="Arial"/>
              </a:rPr>
              <a:t>Los datos se pueden relacionar con la publicación obtenida y enlazar con el repositorio de publicaciones. </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Noto Sans Symbols"/>
              <a:buChar char="✔"/>
            </a:pPr>
            <a:r>
              <a:rPr lang="es-ES" sz="1600" b="0" i="0" u="none" strike="noStrike" cap="none">
                <a:solidFill>
                  <a:srgbClr val="000000"/>
                </a:solidFill>
                <a:latin typeface="Arial"/>
                <a:ea typeface="Arial"/>
                <a:cs typeface="Arial"/>
                <a:sym typeface="Arial"/>
              </a:rPr>
              <a:t>Control de versiones que ayuda a la validación y preservación de un dataset al guardar el historial de cambios y poder ver el contenido de versiones anteriores.</a:t>
            </a: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C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4"/>
          <p:cNvPicPr preferRelativeResize="0"/>
          <p:nvPr/>
        </p:nvPicPr>
        <p:blipFill rotWithShape="1">
          <a:blip r:embed="rId3">
            <a:alphaModFix/>
          </a:blip>
          <a:srcRect/>
          <a:stretch/>
        </p:blipFill>
        <p:spPr>
          <a:xfrm>
            <a:off x="86760" y="13680"/>
            <a:ext cx="12045960" cy="552240"/>
          </a:xfrm>
          <a:prstGeom prst="rect">
            <a:avLst/>
          </a:prstGeom>
          <a:noFill/>
          <a:ln>
            <a:noFill/>
          </a:ln>
        </p:spPr>
      </p:pic>
      <p:sp>
        <p:nvSpPr>
          <p:cNvPr id="314" name="Google Shape;314;p14"/>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5" name="Google Shape;315;p14"/>
          <p:cNvSpPr/>
          <p:nvPr/>
        </p:nvSpPr>
        <p:spPr>
          <a:xfrm>
            <a:off x="468000" y="117360"/>
            <a:ext cx="11700000" cy="644877"/>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Arial"/>
                <a:ea typeface="Arial"/>
                <a:cs typeface="Arial"/>
                <a:sym typeface="Arial"/>
              </a:rPr>
              <a:t>e-cienciaDatos: características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16" name="Google Shape;316;p14"/>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317" name="Google Shape;317;p14"/>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318" name="Google Shape;318;p14"/>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FFFFFF"/>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FFFFFF"/>
              </a:solidFill>
              <a:latin typeface="Arial"/>
              <a:ea typeface="Arial"/>
              <a:cs typeface="Arial"/>
              <a:sym typeface="Arial"/>
            </a:endParaRPr>
          </a:p>
        </p:txBody>
      </p:sp>
      <p:sp>
        <p:nvSpPr>
          <p:cNvPr id="319" name="Google Shape;319;p14"/>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24</a:t>
            </a:fld>
            <a:endParaRPr sz="1400" b="0" i="0" u="none" strike="noStrike" cap="none">
              <a:solidFill>
                <a:srgbClr val="000000"/>
              </a:solidFill>
              <a:latin typeface="Times New Roman"/>
              <a:ea typeface="Times New Roman"/>
              <a:cs typeface="Times New Roman"/>
              <a:sym typeface="Times New Roman"/>
            </a:endParaRPr>
          </a:p>
        </p:txBody>
      </p:sp>
      <p:sp>
        <p:nvSpPr>
          <p:cNvPr id="320" name="Google Shape;320;p14"/>
          <p:cNvSpPr txBox="1"/>
          <p:nvPr/>
        </p:nvSpPr>
        <p:spPr>
          <a:xfrm>
            <a:off x="588674" y="788877"/>
            <a:ext cx="11042100" cy="575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s-ES" sz="1400" b="0" i="0" u="none" strike="noStrike" cap="none">
                <a:solidFill>
                  <a:srgbClr val="000000"/>
                </a:solidFill>
                <a:latin typeface="Arial"/>
                <a:ea typeface="Arial"/>
                <a:cs typeface="Arial"/>
                <a:sym typeface="Arial"/>
              </a:rPr>
              <a:t>¿Quién puede depositar?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Investigadores de las universidades miembro del Consorcio Madroño.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s-ES" sz="1400" b="0" i="0" u="none" strike="noStrike" cap="none">
                <a:solidFill>
                  <a:srgbClr val="000000"/>
                </a:solidFill>
                <a:latin typeface="Arial"/>
                <a:ea typeface="Arial"/>
                <a:cs typeface="Arial"/>
                <a:sym typeface="Arial"/>
              </a:rPr>
              <a:t>¿Qué datos se pueden depositar?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Datos finales de cualquier disciplina, con la documentación necesaria que permita su correcta interpretación.</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a:t>
            </a:r>
            <a:r>
              <a:rPr lang="es-ES" sz="1400" b="1" i="0" u="none" strike="noStrike" cap="none">
                <a:solidFill>
                  <a:srgbClr val="000000"/>
                </a:solidFill>
                <a:latin typeface="Arial"/>
                <a:ea typeface="Arial"/>
                <a:cs typeface="Arial"/>
                <a:sym typeface="Arial"/>
              </a:rPr>
              <a:t>.</a:t>
            </a:r>
            <a:r>
              <a:rPr lang="es-ES" sz="1400" b="0" i="0" u="none" strike="noStrike" cap="none">
                <a:solidFill>
                  <a:srgbClr val="000000"/>
                </a:solidFill>
                <a:latin typeface="Arial"/>
                <a:ea typeface="Arial"/>
                <a:cs typeface="Arial"/>
                <a:sym typeface="Arial"/>
              </a:rPr>
              <a:t>  Se pueden depositar además software, protocolos, métodos y materiales de trabajo, métodos de obtención de datos, etc.</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Arial"/>
                <a:ea typeface="Arial"/>
                <a:cs typeface="Arial"/>
                <a:sym typeface="Arial"/>
              </a:rPr>
              <a:t>            .  </a:t>
            </a:r>
            <a:r>
              <a:rPr lang="es-ES" sz="1400" b="0" i="0" u="none" strike="noStrike" cap="none">
                <a:solidFill>
                  <a:srgbClr val="000000"/>
                </a:solidFill>
                <a:latin typeface="Arial"/>
                <a:ea typeface="Arial"/>
                <a:cs typeface="Arial"/>
                <a:sym typeface="Arial"/>
              </a:rPr>
              <a:t>Se admite cualquier formato de datos, aunque se recomienda que se sigan formatos estandarizados y abiertos.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s-ES" sz="1400" b="0" i="0" u="none" strike="noStrike" cap="none">
                <a:solidFill>
                  <a:srgbClr val="000000"/>
                </a:solidFill>
                <a:latin typeface="Arial"/>
                <a:ea typeface="Arial"/>
                <a:cs typeface="Arial"/>
                <a:sym typeface="Arial"/>
              </a:rPr>
              <a:t>¿Qué licencias se utilizan? </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Arial"/>
              <a:buChar char="•"/>
            </a:pPr>
            <a:r>
              <a:rPr lang="es-ES"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Licencia de depósito</a:t>
            </a:r>
            <a:r>
              <a:rPr lang="es-ES" sz="1400" b="0" i="0" u="none" strike="noStrike" cap="none">
                <a:solidFill>
                  <a:srgbClr val="000000"/>
                </a:solidFill>
                <a:latin typeface="Arial"/>
                <a:ea typeface="Arial"/>
                <a:cs typeface="Arial"/>
                <a:sym typeface="Arial"/>
              </a:rPr>
              <a:t>: el investigador autoriza el depósito del dataset según los términos y condiciones de la licencia. Cesión NO EXCLUSIVA de los derechos de explotación.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rgbClr val="000000"/>
              </a:buClr>
              <a:buSzPts val="1400"/>
              <a:buFont typeface="Arial"/>
              <a:buChar char="•"/>
            </a:pPr>
            <a:r>
              <a:rPr lang="es-ES" sz="14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Licencias de uso</a:t>
            </a:r>
            <a:r>
              <a:rPr lang="es-ES" sz="1400" b="0" i="0" u="none" strike="noStrike" cap="none">
                <a:solidFill>
                  <a:srgbClr val="000000"/>
                </a:solidFill>
                <a:latin typeface="Arial"/>
                <a:ea typeface="Arial"/>
                <a:cs typeface="Arial"/>
                <a:sym typeface="Arial"/>
              </a:rPr>
              <a:t>: el investigador establece las condiciones de uso, distribución y reutilización de sus datos.</a:t>
            </a:r>
            <a:endParaRPr sz="1400" b="0" i="0" u="none" strike="noStrike" cap="none">
              <a:solidFill>
                <a:srgbClr val="000000"/>
              </a:solidFill>
              <a:latin typeface="Arial"/>
              <a:ea typeface="Arial"/>
              <a:cs typeface="Arial"/>
              <a:sym typeface="Arial"/>
            </a:endParaRPr>
          </a:p>
          <a:p>
            <a:pPr marL="742950" marR="0" lvl="1"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s-ES" sz="1400" b="0" i="0" u="none" strike="noStrike" cap="none">
                <a:solidFill>
                  <a:srgbClr val="000000"/>
                </a:solidFill>
                <a:latin typeface="Arial"/>
                <a:ea typeface="Arial"/>
                <a:cs typeface="Arial"/>
                <a:sym typeface="Arial"/>
              </a:rPr>
              <a:t>¿Cuál es el límite del tamaño de los</a:t>
            </a:r>
            <a:r>
              <a:rPr lang="es-ES" sz="1400" b="0" i="1" u="none" strike="noStrike" cap="none">
                <a:solidFill>
                  <a:srgbClr val="000000"/>
                </a:solidFill>
                <a:latin typeface="Arial"/>
                <a:ea typeface="Arial"/>
                <a:cs typeface="Arial"/>
                <a:sym typeface="Arial"/>
              </a:rPr>
              <a:t> dataset</a:t>
            </a:r>
            <a:r>
              <a:rPr lang="es-E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El límite será de 100GB por dataset, aunque se podrán archivar ficheros mayores en casos excepcionales y en función de la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disponibilidad de espacio de almacenamiento.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s-ES" sz="1400" b="0" i="0" u="none" strike="noStrike" cap="none">
                <a:solidFill>
                  <a:srgbClr val="000000"/>
                </a:solidFill>
                <a:latin typeface="Arial"/>
                <a:ea typeface="Arial"/>
                <a:cs typeface="Arial"/>
                <a:sym typeface="Arial"/>
              </a:rPr>
              <a:t>¿Cuánto tiempo se preservan los datos?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Se garantiza un mínimo de 20 años, aunque no hay previsto eliminar datasets por caducidad de tiempo.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s-ES" sz="1400" b="0" i="0" u="none" strike="noStrike" cap="none">
                <a:solidFill>
                  <a:srgbClr val="000000"/>
                </a:solidFill>
                <a:latin typeface="Arial"/>
                <a:ea typeface="Arial"/>
                <a:cs typeface="Arial"/>
                <a:sym typeface="Arial"/>
              </a:rPr>
              <a:t>¿Cómo se depositan los datos?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Ponerse en contacto con la Biblioteca respectiva (</a:t>
            </a:r>
            <a:r>
              <a:rPr lang="es-ES" sz="1400" b="0" i="0"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https://www.consorciomadrono.es/investigam/depositar-datos/</a:t>
            </a:r>
            <a:r>
              <a:rPr lang="es-ES" sz="1400" b="0" i="0" u="none" strike="noStrike" cap="none">
                <a:solidFill>
                  <a:srgbClr val="000000"/>
                </a:solidFill>
                <a:latin typeface="Arial"/>
                <a:ea typeface="Arial"/>
                <a:cs typeface="Arial"/>
                <a:sym typeface="Arial"/>
              </a:rPr>
              <a:t>), que guiará 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investigador en el proceso de creación de los datasets.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5"/>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327" name="Google Shape;327;p15"/>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28" name="Google Shape;328;p15"/>
          <p:cNvSpPr/>
          <p:nvPr/>
        </p:nvSpPr>
        <p:spPr>
          <a:xfrm>
            <a:off x="468000" y="117360"/>
            <a:ext cx="11700000" cy="644877"/>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Arial"/>
                <a:ea typeface="Arial"/>
                <a:cs typeface="Arial"/>
                <a:sym typeface="Arial"/>
              </a:rPr>
              <a:t>e-cienciaDatos: a destacar</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29" name="Google Shape;329;p15"/>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330" name="Google Shape;330;p15"/>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331" name="Google Shape;331;p15"/>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FFFFFF"/>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FFFFFF"/>
              </a:solidFill>
              <a:latin typeface="Arial"/>
              <a:ea typeface="Arial"/>
              <a:cs typeface="Arial"/>
              <a:sym typeface="Arial"/>
            </a:endParaRPr>
          </a:p>
        </p:txBody>
      </p:sp>
      <p:sp>
        <p:nvSpPr>
          <p:cNvPr id="332" name="Google Shape;332;p15"/>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25</a:t>
            </a:fld>
            <a:endParaRPr sz="1400" b="0" i="0" u="none" strike="noStrike" cap="none">
              <a:solidFill>
                <a:srgbClr val="000000"/>
              </a:solidFill>
              <a:latin typeface="Times New Roman"/>
              <a:ea typeface="Times New Roman"/>
              <a:cs typeface="Times New Roman"/>
              <a:sym typeface="Times New Roman"/>
            </a:endParaRPr>
          </a:p>
        </p:txBody>
      </p:sp>
      <p:sp>
        <p:nvSpPr>
          <p:cNvPr id="333" name="Google Shape;333;p15"/>
          <p:cNvSpPr txBox="1"/>
          <p:nvPr/>
        </p:nvSpPr>
        <p:spPr>
          <a:xfrm>
            <a:off x="660903" y="976681"/>
            <a:ext cx="10628768" cy="4862870"/>
          </a:xfrm>
          <a:prstGeom prst="rect">
            <a:avLst/>
          </a:prstGeom>
          <a:noFill/>
          <a:ln>
            <a:noFill/>
          </a:ln>
        </p:spPr>
        <p:txBody>
          <a:bodyPr spcFirstLastPara="1" wrap="square" lIns="91425" tIns="45700" rIns="91425" bIns="45700" anchor="t" anchorCtr="0">
            <a:spAutoFit/>
          </a:bodyPr>
          <a:lstStyle/>
          <a:p>
            <a:pPr marL="285750" marR="0" lvl="0" indent="-184150" algn="l" rtl="0">
              <a:lnSpc>
                <a:spcPct val="100000"/>
              </a:lnSpc>
              <a:spcBef>
                <a:spcPts val="0"/>
              </a:spcBef>
              <a:spcAft>
                <a:spcPts val="0"/>
              </a:spcAft>
              <a:buClr>
                <a:srgbClr val="000000"/>
              </a:buClr>
              <a:buSzPts val="1600"/>
              <a:buFont typeface="Noto Sans Symbols"/>
              <a:buNone/>
            </a:pPr>
            <a:endParaRPr sz="1600" b="1"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2000"/>
              <a:buFont typeface="Noto Sans Symbols"/>
              <a:buChar char="⮚"/>
            </a:pPr>
            <a:r>
              <a:rPr lang="es-ES" sz="2000" b="1" i="0" u="sng" strike="noStrike" cap="none">
                <a:solidFill>
                  <a:srgbClr val="0563C1"/>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Sello</a:t>
            </a:r>
            <a:r>
              <a:rPr lang="es-ES" sz="2000" b="0" i="0" u="sng" strike="noStrike" cap="none">
                <a:solidFill>
                  <a:srgbClr val="0563C1"/>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s-ES" sz="2000" b="1" i="0" u="sng" strike="noStrike" cap="none">
                <a:solidFill>
                  <a:srgbClr val="0070C0"/>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CORE TRUSTSEAL</a:t>
            </a:r>
            <a:r>
              <a:rPr lang="es-ES" sz="2000" b="1" i="0" u="none" strike="noStrike" cap="none">
                <a:solidFill>
                  <a:srgbClr val="000000"/>
                </a:solidFill>
                <a:latin typeface="Arial"/>
                <a:ea typeface="Arial"/>
                <a:cs typeface="Arial"/>
                <a:sym typeface="Arial"/>
              </a:rPr>
              <a:t>. </a:t>
            </a:r>
            <a:r>
              <a:rPr lang="es-ES" sz="2000" b="0" i="0" u="none" strike="noStrike" cap="none">
                <a:solidFill>
                  <a:srgbClr val="000000"/>
                </a:solidFill>
                <a:latin typeface="Arial"/>
                <a:ea typeface="Arial"/>
                <a:cs typeface="Arial"/>
                <a:sym typeface="Arial"/>
              </a:rPr>
              <a:t>Concedido por la organización Core TrustSeal garantiza los principios FAIR para sus datos y los requisitos de Horizonte Europa para la gestión de los datos de investigación (repositorio de confianza). Validez de 3 años. </a:t>
            </a:r>
            <a:endParaRPr sz="1400" b="0" i="0" u="none" strike="noStrike" cap="none">
              <a:solidFill>
                <a:srgbClr val="000000"/>
              </a:solidFill>
              <a:latin typeface="Arial"/>
              <a:ea typeface="Arial"/>
              <a:cs typeface="Arial"/>
              <a:sym typeface="Arial"/>
            </a:endParaRPr>
          </a:p>
          <a:p>
            <a:pPr marL="571500" marR="0" lvl="0" indent="-4445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2000"/>
              <a:buFont typeface="Noto Sans Symbols"/>
              <a:buChar char="⮚"/>
            </a:pPr>
            <a:r>
              <a:rPr lang="es-ES" sz="2000" b="1" i="0" u="sng" strike="noStrike" cap="none">
                <a:solidFill>
                  <a:srgbClr val="0070C0"/>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Preservación</a:t>
            </a:r>
            <a:r>
              <a:rPr lang="es-ES" sz="2000" b="0" i="0" u="none" strike="noStrike" cap="none">
                <a:solidFill>
                  <a:srgbClr val="000000"/>
                </a:solidFill>
                <a:latin typeface="Arial"/>
                <a:ea typeface="Arial"/>
                <a:cs typeface="Arial"/>
                <a:sym typeface="Arial"/>
              </a:rPr>
              <a:t>: Acuerdo con el CSUC (Consorcio de Serveis Universitaris de Catalunya</a:t>
            </a:r>
            <a:r>
              <a:rPr lang="es-ES" sz="2000" b="0" i="0" u="none" strike="noStrike" cap="none">
                <a:solidFill>
                  <a:srgbClr val="666666"/>
                </a:solidFill>
                <a:latin typeface="Arial"/>
                <a:ea typeface="Arial"/>
                <a:cs typeface="Arial"/>
                <a:sym typeface="Arial"/>
              </a:rPr>
              <a:t>), </a:t>
            </a:r>
            <a:r>
              <a:rPr lang="es-ES" sz="2000" b="0" i="0" u="none" strike="noStrike" cap="none">
                <a:solidFill>
                  <a:srgbClr val="000000"/>
                </a:solidFill>
                <a:latin typeface="Arial"/>
                <a:ea typeface="Arial"/>
                <a:cs typeface="Arial"/>
                <a:sym typeface="Arial"/>
              </a:rPr>
              <a:t>para hacer copias de seguridad cruzadas</a:t>
            </a:r>
            <a:r>
              <a:rPr lang="es-ES" sz="2000" b="0" i="0" u="none" strike="noStrike" cap="none">
                <a:solidFill>
                  <a:srgbClr val="666666"/>
                </a:solidFill>
                <a:latin typeface="Arial"/>
                <a:ea typeface="Arial"/>
                <a:cs typeface="Arial"/>
                <a:sym typeface="Arial"/>
              </a:rPr>
              <a:t> (</a:t>
            </a:r>
            <a:r>
              <a:rPr lang="es-ES" sz="2000" b="0" i="0" u="none" strike="noStrike" cap="none">
                <a:solidFill>
                  <a:srgbClr val="000000"/>
                </a:solidFill>
                <a:latin typeface="Arial"/>
                <a:ea typeface="Arial"/>
                <a:cs typeface="Arial"/>
                <a:sym typeface="Arial"/>
              </a:rPr>
              <a:t>cada consorcio conservará una copia de seguridad de los contenidos digitales del repositorio del otro consorcio).</a:t>
            </a:r>
            <a:endParaRPr sz="1400" b="0" i="0" u="none" strike="noStrike" cap="none">
              <a:solidFill>
                <a:srgbClr val="000000"/>
              </a:solidFill>
              <a:latin typeface="Arial"/>
              <a:ea typeface="Arial"/>
              <a:cs typeface="Arial"/>
              <a:sym typeface="Arial"/>
            </a:endParaRPr>
          </a:p>
          <a:p>
            <a:pPr marL="571500" marR="0" lvl="0" indent="-4445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2000"/>
              <a:buFont typeface="Noto Sans Symbols"/>
              <a:buChar char="⮚"/>
            </a:pPr>
            <a:r>
              <a:rPr lang="es-ES" sz="2000" b="1" i="0" u="none" strike="noStrike" cap="none">
                <a:solidFill>
                  <a:srgbClr val="000000"/>
                </a:solidFill>
                <a:latin typeface="Arial"/>
                <a:ea typeface="Arial"/>
                <a:cs typeface="Arial"/>
                <a:sym typeface="Arial"/>
              </a:rPr>
              <a:t>Estadísticas</a:t>
            </a:r>
            <a:r>
              <a:rPr lang="es-ES" sz="2000" b="0" i="0" u="none" strike="noStrike" cap="none">
                <a:solidFill>
                  <a:srgbClr val="000000"/>
                </a:solidFill>
                <a:latin typeface="Arial"/>
                <a:ea typeface="Arial"/>
                <a:cs typeface="Arial"/>
                <a:sym typeface="Arial"/>
              </a:rPr>
              <a:t>: Desarrollo de estadísticas ofreciendo las visitas, descargas y citas por dataset.</a:t>
            </a:r>
            <a:endParaRPr sz="1400" b="0" i="0" u="none" strike="noStrike" cap="none">
              <a:solidFill>
                <a:srgbClr val="000000"/>
              </a:solidFill>
              <a:latin typeface="Arial"/>
              <a:ea typeface="Arial"/>
              <a:cs typeface="Arial"/>
              <a:sym typeface="Arial"/>
            </a:endParaRPr>
          </a:p>
          <a:p>
            <a:pPr marL="571500" marR="0" lvl="0" indent="-444500" algn="l" rtl="0">
              <a:lnSpc>
                <a:spcPct val="100000"/>
              </a:lnSpc>
              <a:spcBef>
                <a:spcPts val="0"/>
              </a:spcBef>
              <a:spcAft>
                <a:spcPts val="0"/>
              </a:spcAft>
              <a:buClr>
                <a:srgbClr val="000000"/>
              </a:buClr>
              <a:buSzPts val="2000"/>
              <a:buFont typeface="Noto Sans Symbols"/>
              <a:buNone/>
            </a:pP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Noto Sans Symbols"/>
              <a:buChar char="⮚"/>
            </a:pPr>
            <a:r>
              <a:rPr lang="es-ES" sz="2000" b="0" i="0" u="none" strike="noStrike" cap="none">
                <a:solidFill>
                  <a:srgbClr val="000000"/>
                </a:solidFill>
                <a:latin typeface="Arial"/>
                <a:ea typeface="Arial"/>
                <a:cs typeface="Arial"/>
                <a:sym typeface="Arial"/>
              </a:rPr>
              <a:t>    </a:t>
            </a:r>
            <a:r>
              <a:rPr lang="es-ES" sz="2000" b="1" i="0" u="none" strike="noStrike" cap="none">
                <a:solidFill>
                  <a:srgbClr val="000000"/>
                </a:solidFill>
                <a:latin typeface="Arial"/>
                <a:ea typeface="Arial"/>
                <a:cs typeface="Arial"/>
                <a:sym typeface="Arial"/>
              </a:rPr>
              <a:t>Visibilidad internacional </a:t>
            </a:r>
            <a:r>
              <a:rPr lang="es-ES" sz="2000" b="0" i="0" u="none" strike="noStrike" cap="none">
                <a:solidFill>
                  <a:srgbClr val="000000"/>
                </a:solidFill>
                <a:latin typeface="Arial"/>
                <a:ea typeface="Arial"/>
                <a:cs typeface="Arial"/>
                <a:sym typeface="Arial"/>
              </a:rPr>
              <a:t>a través de recolección: Re3data, Dataverse, OpenAire,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        DataCite, Recolecta, LA Referencia.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6"/>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340" name="Google Shape;340;p16"/>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41" name="Google Shape;341;p16"/>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342" name="Google Shape;342;p16"/>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343" name="Google Shape;343;p16"/>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FFFFFF"/>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FFFFFF"/>
              </a:solidFill>
              <a:latin typeface="Arial"/>
              <a:ea typeface="Arial"/>
              <a:cs typeface="Arial"/>
              <a:sym typeface="Arial"/>
            </a:endParaRPr>
          </a:p>
        </p:txBody>
      </p:sp>
      <p:sp>
        <p:nvSpPr>
          <p:cNvPr id="344" name="Google Shape;344;p16"/>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26</a:t>
            </a:fld>
            <a:endParaRPr sz="1400" b="0" i="0" u="none" strike="noStrike" cap="none">
              <a:solidFill>
                <a:srgbClr val="000000"/>
              </a:solidFill>
              <a:latin typeface="Times New Roman"/>
              <a:ea typeface="Times New Roman"/>
              <a:cs typeface="Times New Roman"/>
              <a:sym typeface="Times New Roman"/>
            </a:endParaRPr>
          </a:p>
        </p:txBody>
      </p:sp>
      <p:sp>
        <p:nvSpPr>
          <p:cNvPr id="345" name="Google Shape;345;p16"/>
          <p:cNvSpPr txBox="1"/>
          <p:nvPr/>
        </p:nvSpPr>
        <p:spPr>
          <a:xfrm>
            <a:off x="575640" y="1258200"/>
            <a:ext cx="112878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346" name="Google Shape;346;p16"/>
          <p:cNvPicPr preferRelativeResize="0"/>
          <p:nvPr/>
        </p:nvPicPr>
        <p:blipFill rotWithShape="1">
          <a:blip r:embed="rId6">
            <a:alphaModFix/>
          </a:blip>
          <a:srcRect/>
          <a:stretch/>
        </p:blipFill>
        <p:spPr>
          <a:xfrm>
            <a:off x="1744560" y="654840"/>
            <a:ext cx="8572458" cy="5977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17"/>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353" name="Google Shape;353;p17"/>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54" name="Google Shape;354;p17"/>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355" name="Google Shape;355;p17"/>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356" name="Google Shape;356;p17"/>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FFFFFF"/>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FFFFFF"/>
              </a:solidFill>
              <a:latin typeface="Arial"/>
              <a:ea typeface="Arial"/>
              <a:cs typeface="Arial"/>
              <a:sym typeface="Arial"/>
            </a:endParaRPr>
          </a:p>
        </p:txBody>
      </p:sp>
      <p:sp>
        <p:nvSpPr>
          <p:cNvPr id="357" name="Google Shape;357;p17"/>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27</a:t>
            </a:fld>
            <a:endParaRPr sz="1400" b="0" i="0" u="none" strike="noStrike" cap="none">
              <a:solidFill>
                <a:srgbClr val="000000"/>
              </a:solidFill>
              <a:latin typeface="Times New Roman"/>
              <a:ea typeface="Times New Roman"/>
              <a:cs typeface="Times New Roman"/>
              <a:sym typeface="Times New Roman"/>
            </a:endParaRPr>
          </a:p>
        </p:txBody>
      </p:sp>
      <p:pic>
        <p:nvPicPr>
          <p:cNvPr id="358" name="Google Shape;358;p17"/>
          <p:cNvPicPr preferRelativeResize="0"/>
          <p:nvPr/>
        </p:nvPicPr>
        <p:blipFill rotWithShape="1">
          <a:blip r:embed="rId6">
            <a:alphaModFix/>
          </a:blip>
          <a:srcRect/>
          <a:stretch/>
        </p:blipFill>
        <p:spPr>
          <a:xfrm>
            <a:off x="84314" y="565920"/>
            <a:ext cx="12136965" cy="60667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365" name="Google Shape;365;p18"/>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66" name="Google Shape;366;p18"/>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367" name="Google Shape;367;p18"/>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368" name="Google Shape;368;p18"/>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FFFFFF"/>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FFFFFF"/>
              </a:solidFill>
              <a:latin typeface="Arial"/>
              <a:ea typeface="Arial"/>
              <a:cs typeface="Arial"/>
              <a:sym typeface="Arial"/>
            </a:endParaRPr>
          </a:p>
        </p:txBody>
      </p:sp>
      <p:sp>
        <p:nvSpPr>
          <p:cNvPr id="369" name="Google Shape;369;p18"/>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28</a:t>
            </a:fld>
            <a:endParaRPr sz="1400" b="0" i="0" u="none" strike="noStrike" cap="none">
              <a:solidFill>
                <a:srgbClr val="000000"/>
              </a:solidFill>
              <a:latin typeface="Times New Roman"/>
              <a:ea typeface="Times New Roman"/>
              <a:cs typeface="Times New Roman"/>
              <a:sym typeface="Times New Roman"/>
            </a:endParaRPr>
          </a:p>
        </p:txBody>
      </p:sp>
      <p:pic>
        <p:nvPicPr>
          <p:cNvPr id="370" name="Google Shape;370;p18"/>
          <p:cNvPicPr preferRelativeResize="0"/>
          <p:nvPr/>
        </p:nvPicPr>
        <p:blipFill rotWithShape="1">
          <a:blip r:embed="rId6">
            <a:alphaModFix/>
          </a:blip>
          <a:srcRect/>
          <a:stretch/>
        </p:blipFill>
        <p:spPr>
          <a:xfrm>
            <a:off x="86760" y="616320"/>
            <a:ext cx="12075719" cy="6005160"/>
          </a:xfrm>
          <a:prstGeom prst="rect">
            <a:avLst/>
          </a:prstGeom>
          <a:noFill/>
          <a:ln>
            <a:noFill/>
          </a:ln>
        </p:spPr>
      </p:pic>
      <p:sp>
        <p:nvSpPr>
          <p:cNvPr id="371" name="Google Shape;371;p18"/>
          <p:cNvSpPr/>
          <p:nvPr/>
        </p:nvSpPr>
        <p:spPr>
          <a:xfrm>
            <a:off x="86760" y="4010685"/>
            <a:ext cx="1200120" cy="488887"/>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19"/>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378" name="Google Shape;378;p19"/>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79" name="Google Shape;379;p19"/>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380" name="Google Shape;380;p19"/>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381" name="Google Shape;381;p19"/>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FFFFFF"/>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FFFFFF"/>
              </a:solidFill>
              <a:latin typeface="Arial"/>
              <a:ea typeface="Arial"/>
              <a:cs typeface="Arial"/>
              <a:sym typeface="Arial"/>
            </a:endParaRPr>
          </a:p>
        </p:txBody>
      </p:sp>
      <p:sp>
        <p:nvSpPr>
          <p:cNvPr id="382" name="Google Shape;382;p19"/>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29</a:t>
            </a:fld>
            <a:endParaRPr sz="1400" b="0" i="0" u="none" strike="noStrike" cap="none">
              <a:solidFill>
                <a:srgbClr val="000000"/>
              </a:solidFill>
              <a:latin typeface="Times New Roman"/>
              <a:ea typeface="Times New Roman"/>
              <a:cs typeface="Times New Roman"/>
              <a:sym typeface="Times New Roman"/>
            </a:endParaRPr>
          </a:p>
        </p:txBody>
      </p:sp>
      <p:pic>
        <p:nvPicPr>
          <p:cNvPr id="383" name="Google Shape;383;p19"/>
          <p:cNvPicPr preferRelativeResize="0"/>
          <p:nvPr/>
        </p:nvPicPr>
        <p:blipFill rotWithShape="1">
          <a:blip r:embed="rId6">
            <a:alphaModFix/>
          </a:blip>
          <a:srcRect/>
          <a:stretch/>
        </p:blipFill>
        <p:spPr>
          <a:xfrm>
            <a:off x="86760" y="600480"/>
            <a:ext cx="12105240" cy="5963040"/>
          </a:xfrm>
          <a:prstGeom prst="rect">
            <a:avLst/>
          </a:prstGeom>
          <a:noFill/>
          <a:ln>
            <a:noFill/>
          </a:ln>
        </p:spPr>
      </p:pic>
      <p:sp>
        <p:nvSpPr>
          <p:cNvPr id="384" name="Google Shape;384;p19"/>
          <p:cNvSpPr/>
          <p:nvPr/>
        </p:nvSpPr>
        <p:spPr>
          <a:xfrm>
            <a:off x="986828" y="482040"/>
            <a:ext cx="1186004" cy="48168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37" name="Google Shape;37;g30cfddb0a47_0_15"/>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38" name="Google Shape;38;g30cfddb0a47_0_15"/>
          <p:cNvSpPr/>
          <p:nvPr/>
        </p:nvSpPr>
        <p:spPr>
          <a:xfrm>
            <a:off x="1744560" y="998640"/>
            <a:ext cx="9160500" cy="4858500"/>
          </a:xfrm>
          <a:prstGeom prst="rect">
            <a:avLst/>
          </a:prstGeom>
          <a:noFill/>
          <a:ln>
            <a:noFill/>
          </a:ln>
        </p:spPr>
        <p:txBody>
          <a:bodyPr spcFirstLastPara="1" wrap="square" lIns="90000" tIns="46800" rIns="90000" bIns="46800" anchor="t" anchorCtr="0">
            <a:noAutofit/>
          </a:bodyPr>
          <a:lstStyle/>
          <a:p>
            <a:pPr marL="343080" marR="0" lvl="0" indent="-328679" algn="just"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None/>
            </a:pPr>
            <a:r>
              <a:rPr lang="es-ES" sz="1800"/>
              <a:t>v</a:t>
            </a:r>
            <a:endParaRPr sz="1800" b="0" i="0" u="none" strike="noStrike" cap="none">
              <a:solidFill>
                <a:srgbClr val="000000"/>
              </a:solidFill>
              <a:latin typeface="Arial"/>
              <a:ea typeface="Arial"/>
              <a:cs typeface="Arial"/>
              <a:sym typeface="Arial"/>
            </a:endParaRPr>
          </a:p>
        </p:txBody>
      </p:sp>
      <p:pic>
        <p:nvPicPr>
          <p:cNvPr id="40" name="Google Shape;40;g30cfddb0a47_0_15"/>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41" name="Google Shape;41;g30cfddb0a47_0_15"/>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42" name="Google Shape;42;g30cfddb0a47_0_15"/>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3</a:t>
            </a:fld>
            <a:endParaRPr sz="1400" b="0" strike="noStrike">
              <a:solidFill>
                <a:srgbClr val="000000"/>
              </a:solidFill>
              <a:latin typeface="Times New Roman"/>
              <a:ea typeface="Times New Roman"/>
              <a:cs typeface="Times New Roman"/>
              <a:sym typeface="Times New Roman"/>
            </a:endParaRPr>
          </a:p>
        </p:txBody>
      </p:sp>
      <p:sp>
        <p:nvSpPr>
          <p:cNvPr id="43" name="Google Shape;43;g30cfddb0a47_0_15"/>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s-ES" sz="1200" b="0" strike="noStrike">
                <a:solidFill>
                  <a:schemeClr val="lt1"/>
                </a:solidFill>
                <a:latin typeface="Arial"/>
                <a:ea typeface="Arial"/>
                <a:cs typeface="Arial"/>
                <a:sym typeface="Arial"/>
              </a:rPr>
              <a:t>Datos de investigación: Experiencias, retos y oportunidades ante la reforma de la evaluación de la investigación</a:t>
            </a:r>
            <a:endParaRPr sz="1200" b="0" strike="noStrike">
              <a:solidFill>
                <a:schemeClr val="lt1"/>
              </a:solidFill>
              <a:latin typeface="Arial"/>
              <a:ea typeface="Arial"/>
              <a:cs typeface="Arial"/>
              <a:sym typeface="Arial"/>
            </a:endParaRPr>
          </a:p>
        </p:txBody>
      </p:sp>
      <p:pic>
        <p:nvPicPr>
          <p:cNvPr id="44" name="Google Shape;44;g30cfddb0a47_0_15"/>
          <p:cNvPicPr preferRelativeResize="0"/>
          <p:nvPr/>
        </p:nvPicPr>
        <p:blipFill>
          <a:blip r:embed="rId6">
            <a:alphaModFix/>
          </a:blip>
          <a:stretch>
            <a:fillRect/>
          </a:stretch>
        </p:blipFill>
        <p:spPr>
          <a:xfrm>
            <a:off x="86750" y="672763"/>
            <a:ext cx="11600538" cy="5865612"/>
          </a:xfrm>
          <a:prstGeom prst="rect">
            <a:avLst/>
          </a:prstGeom>
          <a:noFill/>
          <a:ln>
            <a:noFill/>
          </a:ln>
        </p:spPr>
      </p:pic>
    </p:spTree>
    <p:extLst>
      <p:ext uri="{BB962C8B-B14F-4D97-AF65-F5344CB8AC3E}">
        <p14:creationId xmlns:p14="http://schemas.microsoft.com/office/powerpoint/2010/main" val="3730043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0"/>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391" name="Google Shape;391;p20"/>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92" name="Google Shape;392;p20"/>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393" name="Google Shape;393;p20"/>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394" name="Google Shape;394;p20"/>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FFFFFF"/>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FFFFFF"/>
              </a:solidFill>
              <a:latin typeface="Arial"/>
              <a:ea typeface="Arial"/>
              <a:cs typeface="Arial"/>
              <a:sym typeface="Arial"/>
            </a:endParaRPr>
          </a:p>
        </p:txBody>
      </p:sp>
      <p:sp>
        <p:nvSpPr>
          <p:cNvPr id="395" name="Google Shape;395;p20"/>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30</a:t>
            </a:fld>
            <a:endParaRPr sz="1400" b="0" i="0" u="none" strike="noStrike" cap="none">
              <a:solidFill>
                <a:srgbClr val="000000"/>
              </a:solidFill>
              <a:latin typeface="Times New Roman"/>
              <a:ea typeface="Times New Roman"/>
              <a:cs typeface="Times New Roman"/>
              <a:sym typeface="Times New Roman"/>
            </a:endParaRPr>
          </a:p>
        </p:txBody>
      </p:sp>
      <p:pic>
        <p:nvPicPr>
          <p:cNvPr id="396" name="Google Shape;396;p20"/>
          <p:cNvPicPr preferRelativeResize="0"/>
          <p:nvPr/>
        </p:nvPicPr>
        <p:blipFill rotWithShape="1">
          <a:blip r:embed="rId6">
            <a:alphaModFix/>
          </a:blip>
          <a:srcRect/>
          <a:stretch/>
        </p:blipFill>
        <p:spPr>
          <a:xfrm>
            <a:off x="86760" y="600480"/>
            <a:ext cx="12045960" cy="6032160"/>
          </a:xfrm>
          <a:prstGeom prst="rect">
            <a:avLst/>
          </a:prstGeom>
          <a:noFill/>
          <a:ln>
            <a:noFill/>
          </a:ln>
        </p:spPr>
      </p:pic>
      <p:sp>
        <p:nvSpPr>
          <p:cNvPr id="397" name="Google Shape;397;p20"/>
          <p:cNvSpPr/>
          <p:nvPr/>
        </p:nvSpPr>
        <p:spPr>
          <a:xfrm>
            <a:off x="1973655" y="4807390"/>
            <a:ext cx="1466661" cy="53415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21"/>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404" name="Google Shape;404;p21"/>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05" name="Google Shape;405;p21"/>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406" name="Google Shape;406;p21"/>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407" name="Google Shape;407;p21"/>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FFFFFF"/>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FFFFFF"/>
              </a:solidFill>
              <a:latin typeface="Arial"/>
              <a:ea typeface="Arial"/>
              <a:cs typeface="Arial"/>
              <a:sym typeface="Arial"/>
            </a:endParaRPr>
          </a:p>
        </p:txBody>
      </p:sp>
      <p:sp>
        <p:nvSpPr>
          <p:cNvPr id="408" name="Google Shape;408;p21"/>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31</a:t>
            </a:fld>
            <a:endParaRPr sz="1400" b="0" i="0" u="none" strike="noStrike" cap="none">
              <a:solidFill>
                <a:srgbClr val="000000"/>
              </a:solidFill>
              <a:latin typeface="Times New Roman"/>
              <a:ea typeface="Times New Roman"/>
              <a:cs typeface="Times New Roman"/>
              <a:sym typeface="Times New Roman"/>
            </a:endParaRPr>
          </a:p>
        </p:txBody>
      </p:sp>
      <p:pic>
        <p:nvPicPr>
          <p:cNvPr id="409" name="Google Shape;409;p21"/>
          <p:cNvPicPr preferRelativeResize="0"/>
          <p:nvPr/>
        </p:nvPicPr>
        <p:blipFill rotWithShape="1">
          <a:blip r:embed="rId6">
            <a:alphaModFix/>
          </a:blip>
          <a:srcRect/>
          <a:stretch/>
        </p:blipFill>
        <p:spPr>
          <a:xfrm>
            <a:off x="199177" y="631079"/>
            <a:ext cx="11869092" cy="5933161"/>
          </a:xfrm>
          <a:prstGeom prst="rect">
            <a:avLst/>
          </a:prstGeom>
          <a:noFill/>
          <a:ln>
            <a:noFill/>
          </a:ln>
        </p:spPr>
      </p:pic>
      <p:sp>
        <p:nvSpPr>
          <p:cNvPr id="410" name="Google Shape;410;p21"/>
          <p:cNvSpPr/>
          <p:nvPr/>
        </p:nvSpPr>
        <p:spPr>
          <a:xfrm>
            <a:off x="3322622" y="5106154"/>
            <a:ext cx="1086416" cy="470781"/>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2"/>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417" name="Google Shape;417;p22"/>
          <p:cNvSpPr/>
          <p:nvPr/>
        </p:nvSpPr>
        <p:spPr>
          <a:xfrm>
            <a:off x="1545150" y="985590"/>
            <a:ext cx="9160500" cy="5186700"/>
          </a:xfrm>
          <a:prstGeom prst="rect">
            <a:avLst/>
          </a:prstGeom>
          <a:noFill/>
          <a:ln>
            <a:noFill/>
          </a:ln>
        </p:spPr>
        <p:txBody>
          <a:bodyPr spcFirstLastPara="1" wrap="square" lIns="90000" tIns="46800" rIns="90000" bIns="46800" anchor="ctr" anchorCtr="0">
            <a:noAutofit/>
          </a:bodyPr>
          <a:lstStyle/>
          <a:p>
            <a:pPr marL="114300" marR="0" lvl="0" indent="0" algn="ctr" rtl="0">
              <a:lnSpc>
                <a:spcPct val="100000"/>
              </a:lnSpc>
              <a:spcBef>
                <a:spcPts val="0"/>
              </a:spcBef>
              <a:spcAft>
                <a:spcPts val="0"/>
              </a:spcAft>
              <a:buNone/>
            </a:pPr>
            <a:r>
              <a:rPr lang="es-ES" sz="5400" b="1" i="0" u="none" strike="noStrike" cap="none">
                <a:solidFill>
                  <a:schemeClr val="dk1"/>
                </a:solidFill>
                <a:latin typeface="Arial"/>
                <a:ea typeface="Arial"/>
                <a:cs typeface="Arial"/>
                <a:sym typeface="Arial"/>
              </a:rPr>
              <a:t>e-cienciaDatos</a:t>
            </a:r>
            <a:endParaRPr sz="5400" b="1" i="0" u="none" strike="noStrike" cap="none">
              <a:solidFill>
                <a:schemeClr val="dk1"/>
              </a:solidFill>
              <a:latin typeface="Arial"/>
              <a:ea typeface="Arial"/>
              <a:cs typeface="Arial"/>
              <a:sym typeface="Arial"/>
            </a:endParaRPr>
          </a:p>
          <a:p>
            <a:pPr marL="114300" marR="0" lvl="0" indent="0" algn="ctr" rtl="0">
              <a:lnSpc>
                <a:spcPct val="100000"/>
              </a:lnSpc>
              <a:spcBef>
                <a:spcPts val="0"/>
              </a:spcBef>
              <a:spcAft>
                <a:spcPts val="0"/>
              </a:spcAft>
              <a:buNone/>
            </a:pPr>
            <a:r>
              <a:rPr lang="es-ES" sz="4800" b="0" i="0" u="none" strike="noStrike" cap="none">
                <a:solidFill>
                  <a:schemeClr val="dk1"/>
                </a:solidFill>
                <a:latin typeface="Arial"/>
                <a:ea typeface="Arial"/>
                <a:cs typeface="Arial"/>
                <a:sym typeface="Arial"/>
              </a:rPr>
              <a:t>Importancia de los datos FAIR</a:t>
            </a:r>
            <a:endParaRPr sz="4800" b="0" i="0" u="none" strike="noStrike" cap="none">
              <a:solidFill>
                <a:schemeClr val="dk1"/>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2"/>
          <p:cNvSpPr/>
          <p:nvPr/>
        </p:nvSpPr>
        <p:spPr>
          <a:xfrm>
            <a:off x="468000" y="117360"/>
            <a:ext cx="11700000" cy="36468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19" name="Google Shape;419;p22"/>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420" name="Google Shape;420;p22"/>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421" name="Google Shape;421;p22"/>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422" name="Google Shape;422;p22"/>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32</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23"/>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429" name="Google Shape;429;p23"/>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0" name="Google Shape;430;p23"/>
          <p:cNvSpPr/>
          <p:nvPr/>
        </p:nvSpPr>
        <p:spPr>
          <a:xfrm>
            <a:off x="468000" y="117360"/>
            <a:ext cx="11700000" cy="36468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Importancia de los datos FAIR</a:t>
            </a:r>
            <a:endParaRPr sz="1800" b="0" i="0" u="none" strike="noStrike" cap="none">
              <a:solidFill>
                <a:schemeClr val="lt1"/>
              </a:solidFill>
              <a:latin typeface="Arial"/>
              <a:ea typeface="Arial"/>
              <a:cs typeface="Arial"/>
              <a:sym typeface="Arial"/>
            </a:endParaRPr>
          </a:p>
        </p:txBody>
      </p:sp>
      <p:pic>
        <p:nvPicPr>
          <p:cNvPr id="431" name="Google Shape;431;p23"/>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432" name="Google Shape;432;p23"/>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433" name="Google Shape;433;p23"/>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33</a:t>
            </a:fld>
            <a:endParaRPr sz="1400" b="0" i="0" u="none" strike="noStrike" cap="none">
              <a:solidFill>
                <a:srgbClr val="000000"/>
              </a:solidFill>
              <a:latin typeface="Times New Roman"/>
              <a:ea typeface="Times New Roman"/>
              <a:cs typeface="Times New Roman"/>
              <a:sym typeface="Times New Roman"/>
            </a:endParaRPr>
          </a:p>
        </p:txBody>
      </p:sp>
      <p:sp>
        <p:nvSpPr>
          <p:cNvPr id="434" name="Google Shape;434;p23"/>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lt1"/>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chemeClr val="lt1"/>
              </a:solidFill>
              <a:latin typeface="Arial"/>
              <a:ea typeface="Arial"/>
              <a:cs typeface="Arial"/>
              <a:sym typeface="Arial"/>
            </a:endParaRPr>
          </a:p>
        </p:txBody>
      </p:sp>
      <p:sp>
        <p:nvSpPr>
          <p:cNvPr id="435" name="Google Shape;435;p23"/>
          <p:cNvSpPr txBox="1"/>
          <p:nvPr/>
        </p:nvSpPr>
        <p:spPr>
          <a:xfrm>
            <a:off x="2707812" y="1750810"/>
            <a:ext cx="6786600" cy="521677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Arial"/>
                <a:ea typeface="Arial"/>
                <a:cs typeface="Arial"/>
                <a:sym typeface="Arial"/>
              </a:rPr>
              <a:t>Los datos FAIR son fundamentales en la gestión de datos científicos y de investigación. Gracias a los principios FAIR, podemos generar datos siguiendo la filosofía del Acceso Abierto.</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Arial"/>
                <a:ea typeface="Arial"/>
                <a:cs typeface="Arial"/>
                <a:sym typeface="Arial"/>
              </a:rPr>
              <a:t>Los principios FAIR se refieren a que los datos deben ser: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1257300" marR="0" lvl="2" indent="-342900" algn="l" rtl="0">
              <a:lnSpc>
                <a:spcPct val="150000"/>
              </a:lnSpc>
              <a:spcBef>
                <a:spcPts val="0"/>
              </a:spcBef>
              <a:spcAft>
                <a:spcPts val="0"/>
              </a:spcAft>
              <a:buClr>
                <a:schemeClr val="dk1"/>
              </a:buClr>
              <a:buSzPts val="1800"/>
              <a:buFont typeface="Arial"/>
              <a:buAutoNum type="arabicPeriod"/>
            </a:pPr>
            <a:r>
              <a:rPr lang="es-ES" sz="1800" b="1" i="0" u="none" strike="noStrike" cap="none">
                <a:solidFill>
                  <a:schemeClr val="dk1"/>
                </a:solidFill>
                <a:latin typeface="Arial"/>
                <a:ea typeface="Arial"/>
                <a:cs typeface="Arial"/>
                <a:sym typeface="Arial"/>
              </a:rPr>
              <a:t>Encontrables (Findable)</a:t>
            </a:r>
            <a:endParaRPr sz="1400" b="0" i="0" u="none" strike="noStrike" cap="none">
              <a:solidFill>
                <a:srgbClr val="000000"/>
              </a:solidFill>
              <a:latin typeface="Arial"/>
              <a:ea typeface="Arial"/>
              <a:cs typeface="Arial"/>
              <a:sym typeface="Arial"/>
            </a:endParaRPr>
          </a:p>
          <a:p>
            <a:pPr marL="1257300" marR="0" lvl="2" indent="-342900" algn="l" rtl="0">
              <a:lnSpc>
                <a:spcPct val="150000"/>
              </a:lnSpc>
              <a:spcBef>
                <a:spcPts val="0"/>
              </a:spcBef>
              <a:spcAft>
                <a:spcPts val="0"/>
              </a:spcAft>
              <a:buClr>
                <a:schemeClr val="dk1"/>
              </a:buClr>
              <a:buSzPts val="1800"/>
              <a:buFont typeface="Arial"/>
              <a:buAutoNum type="arabicPeriod"/>
            </a:pPr>
            <a:r>
              <a:rPr lang="es-ES" sz="1800" b="1" i="0" u="none" strike="noStrike" cap="none">
                <a:solidFill>
                  <a:schemeClr val="dk1"/>
                </a:solidFill>
                <a:latin typeface="Arial"/>
                <a:ea typeface="Arial"/>
                <a:cs typeface="Arial"/>
                <a:sym typeface="Arial"/>
              </a:rPr>
              <a:t>Accesibles (Accessible)</a:t>
            </a:r>
            <a:endParaRPr sz="1400" b="0" i="0" u="none" strike="noStrike" cap="none">
              <a:solidFill>
                <a:srgbClr val="000000"/>
              </a:solidFill>
              <a:latin typeface="Arial"/>
              <a:ea typeface="Arial"/>
              <a:cs typeface="Arial"/>
              <a:sym typeface="Arial"/>
            </a:endParaRPr>
          </a:p>
          <a:p>
            <a:pPr marL="1257300" marR="0" lvl="2" indent="-342900" algn="l" rtl="0">
              <a:lnSpc>
                <a:spcPct val="150000"/>
              </a:lnSpc>
              <a:spcBef>
                <a:spcPts val="0"/>
              </a:spcBef>
              <a:spcAft>
                <a:spcPts val="0"/>
              </a:spcAft>
              <a:buClr>
                <a:schemeClr val="dk1"/>
              </a:buClr>
              <a:buSzPts val="1800"/>
              <a:buFont typeface="Arial"/>
              <a:buAutoNum type="arabicPeriod"/>
            </a:pPr>
            <a:r>
              <a:rPr lang="es-ES" sz="1800" b="1" i="0" u="none" strike="noStrike" cap="none">
                <a:solidFill>
                  <a:schemeClr val="dk1"/>
                </a:solidFill>
                <a:latin typeface="Arial"/>
                <a:ea typeface="Arial"/>
                <a:cs typeface="Arial"/>
                <a:sym typeface="Arial"/>
              </a:rPr>
              <a:t>Interoperables (Interoperable)</a:t>
            </a:r>
            <a:endParaRPr sz="1400" b="0" i="0" u="none" strike="noStrike" cap="none">
              <a:solidFill>
                <a:srgbClr val="000000"/>
              </a:solidFill>
              <a:latin typeface="Arial"/>
              <a:ea typeface="Arial"/>
              <a:cs typeface="Arial"/>
              <a:sym typeface="Arial"/>
            </a:endParaRPr>
          </a:p>
          <a:p>
            <a:pPr marL="1257300" marR="0" lvl="2" indent="-342900" algn="l" rtl="0">
              <a:lnSpc>
                <a:spcPct val="150000"/>
              </a:lnSpc>
              <a:spcBef>
                <a:spcPts val="0"/>
              </a:spcBef>
              <a:spcAft>
                <a:spcPts val="0"/>
              </a:spcAft>
              <a:buClr>
                <a:schemeClr val="dk1"/>
              </a:buClr>
              <a:buSzPts val="1800"/>
              <a:buFont typeface="Arial"/>
              <a:buAutoNum type="arabicPeriod"/>
            </a:pPr>
            <a:r>
              <a:rPr lang="es-ES" sz="1800" b="1" i="0" u="none" strike="noStrike" cap="none">
                <a:solidFill>
                  <a:schemeClr val="dk1"/>
                </a:solidFill>
                <a:latin typeface="Arial"/>
                <a:ea typeface="Arial"/>
                <a:cs typeface="Arial"/>
                <a:sym typeface="Arial"/>
              </a:rPr>
              <a:t>Reutilizables (Reusable)</a:t>
            </a:r>
            <a:endParaRPr sz="18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800"/>
              <a:buFont typeface="Arial"/>
              <a:buNone/>
            </a:pPr>
            <a:r>
              <a:rPr lang="es-ES" sz="1800" b="0" i="0" u="none" strike="noStrike" cap="none">
                <a:solidFill>
                  <a:schemeClr val="dk1"/>
                </a:solidFill>
                <a:latin typeface="Arial"/>
                <a:ea typeface="Arial"/>
                <a:cs typeface="Arial"/>
                <a:sym typeface="Arial"/>
              </a:rPr>
              <a:t>La LCTI y la LOSU hacen referencia a los datos FAIR. También ANECA, desde la convocatoria de sexenios 2023, incluye datos FAIR dentro del 10% de puntuación por contribución a la ciencia abierta.</a:t>
            </a:r>
            <a:endParaRPr sz="1800" b="1"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436" name="Google Shape;436;p23"/>
          <p:cNvSpPr txBox="1"/>
          <p:nvPr/>
        </p:nvSpPr>
        <p:spPr>
          <a:xfrm>
            <a:off x="575640" y="998653"/>
            <a:ext cx="61128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a:solidFill>
                  <a:schemeClr val="dk1"/>
                </a:solidFill>
                <a:latin typeface="Arial"/>
                <a:ea typeface="Arial"/>
                <a:cs typeface="Arial"/>
                <a:sym typeface="Arial"/>
              </a:rPr>
              <a:t>¿Qué son los Datos FAIR?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24"/>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443" name="Google Shape;443;p24"/>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4" name="Google Shape;444;p24"/>
          <p:cNvSpPr/>
          <p:nvPr/>
        </p:nvSpPr>
        <p:spPr>
          <a:xfrm>
            <a:off x="468000" y="117360"/>
            <a:ext cx="11700000" cy="36468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Importancia de los datos FAIR</a:t>
            </a:r>
            <a:endParaRPr sz="1800" b="0" i="0" u="none" strike="noStrike" cap="none">
              <a:solidFill>
                <a:schemeClr val="lt1"/>
              </a:solidFill>
              <a:latin typeface="Arial"/>
              <a:ea typeface="Arial"/>
              <a:cs typeface="Arial"/>
              <a:sym typeface="Arial"/>
            </a:endParaRPr>
          </a:p>
        </p:txBody>
      </p:sp>
      <p:pic>
        <p:nvPicPr>
          <p:cNvPr id="445" name="Google Shape;445;p24"/>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446" name="Google Shape;446;p24"/>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447" name="Google Shape;447;p24"/>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34</a:t>
            </a:fld>
            <a:endParaRPr sz="1400" b="0" i="0" u="none" strike="noStrike" cap="none">
              <a:solidFill>
                <a:srgbClr val="000000"/>
              </a:solidFill>
              <a:latin typeface="Times New Roman"/>
              <a:ea typeface="Times New Roman"/>
              <a:cs typeface="Times New Roman"/>
              <a:sym typeface="Times New Roman"/>
            </a:endParaRPr>
          </a:p>
        </p:txBody>
      </p:sp>
      <p:sp>
        <p:nvSpPr>
          <p:cNvPr id="448" name="Google Shape;448;p24"/>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lt1"/>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chemeClr val="lt1"/>
              </a:solidFill>
              <a:latin typeface="Arial"/>
              <a:ea typeface="Arial"/>
              <a:cs typeface="Arial"/>
              <a:sym typeface="Arial"/>
            </a:endParaRPr>
          </a:p>
        </p:txBody>
      </p:sp>
      <p:sp>
        <p:nvSpPr>
          <p:cNvPr id="449" name="Google Shape;449;p24"/>
          <p:cNvSpPr txBox="1"/>
          <p:nvPr/>
        </p:nvSpPr>
        <p:spPr>
          <a:xfrm>
            <a:off x="1466640" y="2170636"/>
            <a:ext cx="8418000" cy="3417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Arial"/>
              <a:buAutoNum type="arabicPeriod"/>
            </a:pPr>
            <a:r>
              <a:rPr lang="es-ES" sz="1800" b="1" i="0" u="none" strike="noStrike" cap="none">
                <a:solidFill>
                  <a:schemeClr val="dk1"/>
                </a:solidFill>
                <a:latin typeface="Arial"/>
                <a:ea typeface="Arial"/>
                <a:cs typeface="Arial"/>
                <a:sym typeface="Arial"/>
              </a:rPr>
              <a:t>Encontrables (Findable)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Arial"/>
                <a:ea typeface="Arial"/>
                <a:cs typeface="Arial"/>
                <a:sym typeface="Arial"/>
              </a:rPr>
              <a:t>El primer paso para (re)utilizar datos es encontrarlos. Los metadatos y los datos deben ser fáciles de encontrar tanto para humanos como para computadoras. Los metadatos legibles por máquina son esenciales para el descubrimiento automático de conjuntos de datos y servicios, por lo que este es un componente esencial del proceso de FAIRificación.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742950" marR="0" lvl="1" indent="-285750" algn="l" rtl="0">
              <a:lnSpc>
                <a:spcPct val="15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Asignar identificadores únicos y persistentes a los datos. DOI.</a:t>
            </a:r>
            <a:endParaRPr sz="1800" b="0" i="0" u="none" strike="noStrike" cap="none">
              <a:solidFill>
                <a:schemeClr val="dk1"/>
              </a:solidFill>
              <a:latin typeface="Arial"/>
              <a:ea typeface="Arial"/>
              <a:cs typeface="Arial"/>
              <a:sym typeface="Arial"/>
            </a:endParaRPr>
          </a:p>
          <a:p>
            <a:pPr marL="742950" marR="0" lvl="1" indent="-285750" algn="l" rtl="0">
              <a:lnSpc>
                <a:spcPct val="15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Describir los datos con metadatos enriquecidos.</a:t>
            </a:r>
            <a:endParaRPr sz="1400" b="0" i="0" u="none" strike="noStrike" cap="none">
              <a:solidFill>
                <a:srgbClr val="000000"/>
              </a:solidFill>
              <a:latin typeface="Arial"/>
              <a:ea typeface="Arial"/>
              <a:cs typeface="Arial"/>
              <a:sym typeface="Arial"/>
            </a:endParaRPr>
          </a:p>
          <a:p>
            <a:pPr marL="742950" marR="0" lvl="1" indent="-285750" algn="l" rtl="0">
              <a:lnSpc>
                <a:spcPct val="15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Registrar e indexar los datos en recursos de búsqueda.</a:t>
            </a:r>
            <a:endParaRPr sz="1800" b="0" i="0" u="none" strike="noStrike" cap="none">
              <a:solidFill>
                <a:schemeClr val="dk1"/>
              </a:solidFill>
              <a:latin typeface="Arial"/>
              <a:ea typeface="Arial"/>
              <a:cs typeface="Arial"/>
              <a:sym typeface="Arial"/>
            </a:endParaRPr>
          </a:p>
        </p:txBody>
      </p:sp>
      <p:sp>
        <p:nvSpPr>
          <p:cNvPr id="450" name="Google Shape;450;p24"/>
          <p:cNvSpPr txBox="1"/>
          <p:nvPr/>
        </p:nvSpPr>
        <p:spPr>
          <a:xfrm>
            <a:off x="575640" y="1100174"/>
            <a:ext cx="61129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a:solidFill>
                  <a:schemeClr val="dk1"/>
                </a:solidFill>
                <a:latin typeface="Arial"/>
                <a:ea typeface="Arial"/>
                <a:cs typeface="Arial"/>
                <a:sym typeface="Arial"/>
              </a:rPr>
              <a:t>Principios FAIR en Detalle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25"/>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457" name="Google Shape;457;p25"/>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8" name="Google Shape;458;p25"/>
          <p:cNvSpPr/>
          <p:nvPr/>
        </p:nvSpPr>
        <p:spPr>
          <a:xfrm>
            <a:off x="468000" y="117360"/>
            <a:ext cx="11700000" cy="36468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Importancia de los datos FAIR</a:t>
            </a:r>
            <a:endParaRPr sz="1800" b="0" i="0" u="none" strike="noStrike" cap="none">
              <a:solidFill>
                <a:schemeClr val="lt1"/>
              </a:solidFill>
              <a:latin typeface="Arial"/>
              <a:ea typeface="Arial"/>
              <a:cs typeface="Arial"/>
              <a:sym typeface="Arial"/>
            </a:endParaRPr>
          </a:p>
        </p:txBody>
      </p:sp>
      <p:pic>
        <p:nvPicPr>
          <p:cNvPr id="459" name="Google Shape;459;p25"/>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460" name="Google Shape;460;p25"/>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461" name="Google Shape;461;p25"/>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35</a:t>
            </a:fld>
            <a:endParaRPr sz="1400" b="0" i="0" u="none" strike="noStrike" cap="none">
              <a:solidFill>
                <a:srgbClr val="000000"/>
              </a:solidFill>
              <a:latin typeface="Times New Roman"/>
              <a:ea typeface="Times New Roman"/>
              <a:cs typeface="Times New Roman"/>
              <a:sym typeface="Times New Roman"/>
            </a:endParaRPr>
          </a:p>
        </p:txBody>
      </p:sp>
      <p:sp>
        <p:nvSpPr>
          <p:cNvPr id="462" name="Google Shape;462;p25"/>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lt1"/>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chemeClr val="lt1"/>
              </a:solidFill>
              <a:latin typeface="Arial"/>
              <a:ea typeface="Arial"/>
              <a:cs typeface="Arial"/>
              <a:sym typeface="Arial"/>
            </a:endParaRPr>
          </a:p>
        </p:txBody>
      </p:sp>
      <p:sp>
        <p:nvSpPr>
          <p:cNvPr id="463" name="Google Shape;463;p25"/>
          <p:cNvSpPr txBox="1"/>
          <p:nvPr/>
        </p:nvSpPr>
        <p:spPr>
          <a:xfrm>
            <a:off x="1581912" y="2151850"/>
            <a:ext cx="9628500" cy="3832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Arial"/>
              <a:buAutoNum type="arabicPeriod" startAt="2"/>
            </a:pPr>
            <a:r>
              <a:rPr lang="es-ES" sz="1800" b="1" i="0" u="none" strike="noStrike" cap="none">
                <a:solidFill>
                  <a:schemeClr val="dk1"/>
                </a:solidFill>
                <a:latin typeface="Arial"/>
                <a:ea typeface="Arial"/>
                <a:cs typeface="Arial"/>
                <a:sym typeface="Arial"/>
              </a:rPr>
              <a:t>Accesibles (Accessible)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800"/>
              <a:buFont typeface="Arial"/>
              <a:buNone/>
            </a:pPr>
            <a:r>
              <a:rPr lang="es-ES" sz="1800" b="0" i="0" u="none" strike="noStrike" cap="none">
                <a:solidFill>
                  <a:srgbClr val="333333"/>
                </a:solidFill>
                <a:highlight>
                  <a:srgbClr val="FFFFFF"/>
                </a:highlight>
                <a:latin typeface="Arial"/>
                <a:ea typeface="Arial"/>
                <a:cs typeface="Arial"/>
                <a:sym typeface="Arial"/>
              </a:rPr>
              <a:t>Una vez que el usuario encuentra los datos requeridos, necesita saber cómo puede acceder a ellos, posiblemente incluyendo autenticación y autorización</a:t>
            </a:r>
            <a:endParaRPr sz="1800" b="1" i="0" u="none" strike="noStrike" cap="none">
              <a:solidFill>
                <a:srgbClr val="333333"/>
              </a:solidFill>
              <a:highlight>
                <a:srgbClr val="FFFFFF"/>
              </a:highlight>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1200150" marR="0" lvl="2" indent="-285750" algn="l" rtl="0">
              <a:lnSpc>
                <a:spcPct val="15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Los datos se tienen que depositar en un repositorio confiable.</a:t>
            </a:r>
            <a:endParaRPr sz="1400" b="0" i="0" u="none" strike="noStrike" cap="none">
              <a:solidFill>
                <a:srgbClr val="000000"/>
              </a:solidFill>
              <a:latin typeface="Arial"/>
              <a:ea typeface="Arial"/>
              <a:cs typeface="Arial"/>
              <a:sym typeface="Arial"/>
            </a:endParaRPr>
          </a:p>
          <a:p>
            <a:pPr marL="1200150" marR="0" lvl="2" indent="-285750" algn="l" rtl="0">
              <a:lnSpc>
                <a:spcPct val="15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Los protocolos deben ser abiertos y gratuitos.</a:t>
            </a:r>
            <a:endParaRPr sz="1400" b="0" i="0" u="none" strike="noStrike" cap="none">
              <a:solidFill>
                <a:srgbClr val="000000"/>
              </a:solidFill>
              <a:latin typeface="Arial"/>
              <a:ea typeface="Arial"/>
              <a:cs typeface="Arial"/>
              <a:sym typeface="Arial"/>
            </a:endParaRPr>
          </a:p>
          <a:p>
            <a:pPr marL="1200150" marR="0" lvl="2" indent="-285750" algn="l" rtl="0">
              <a:lnSpc>
                <a:spcPct val="15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El protocolo permite un procedimiento de autenticación y autorización, cuando sea necesario.</a:t>
            </a:r>
            <a:endParaRPr sz="1400" b="0" i="0" u="none" strike="noStrike" cap="none">
              <a:solidFill>
                <a:srgbClr val="000000"/>
              </a:solidFill>
              <a:latin typeface="Arial"/>
              <a:ea typeface="Arial"/>
              <a:cs typeface="Arial"/>
              <a:sym typeface="Arial"/>
            </a:endParaRPr>
          </a:p>
          <a:p>
            <a:pPr marL="1200150" marR="0" lvl="2" indent="-285750" algn="l" rtl="0">
              <a:lnSpc>
                <a:spcPct val="15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Los metadatos son accesibles incluso cuando los datos ya no están disponibles.</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4" name="Google Shape;464;p25"/>
          <p:cNvSpPr txBox="1"/>
          <p:nvPr/>
        </p:nvSpPr>
        <p:spPr>
          <a:xfrm>
            <a:off x="641736" y="1012831"/>
            <a:ext cx="61129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a:solidFill>
                  <a:schemeClr val="dk1"/>
                </a:solidFill>
                <a:latin typeface="Arial"/>
                <a:ea typeface="Arial"/>
                <a:cs typeface="Arial"/>
                <a:sym typeface="Arial"/>
              </a:rPr>
              <a:t>Principios FAIR en Detalle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26"/>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471" name="Google Shape;471;p26"/>
          <p:cNvSpPr/>
          <p:nvPr/>
        </p:nvSpPr>
        <p:spPr>
          <a:xfrm>
            <a:off x="1353312" y="1700784"/>
            <a:ext cx="9551808" cy="4156416"/>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2" name="Google Shape;472;p26"/>
          <p:cNvSpPr/>
          <p:nvPr/>
        </p:nvSpPr>
        <p:spPr>
          <a:xfrm>
            <a:off x="468000" y="117360"/>
            <a:ext cx="11700000" cy="36468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Importancia de los datos FAIR</a:t>
            </a:r>
            <a:endParaRPr sz="1800" b="0" i="0" u="none" strike="noStrike" cap="none">
              <a:solidFill>
                <a:schemeClr val="lt1"/>
              </a:solidFill>
              <a:latin typeface="Arial"/>
              <a:ea typeface="Arial"/>
              <a:cs typeface="Arial"/>
              <a:sym typeface="Arial"/>
            </a:endParaRPr>
          </a:p>
        </p:txBody>
      </p:sp>
      <p:pic>
        <p:nvPicPr>
          <p:cNvPr id="473" name="Google Shape;473;p26"/>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474" name="Google Shape;474;p26"/>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475" name="Google Shape;475;p26"/>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36</a:t>
            </a:fld>
            <a:endParaRPr sz="1400" b="0" i="0" u="none" strike="noStrike" cap="none">
              <a:solidFill>
                <a:srgbClr val="000000"/>
              </a:solidFill>
              <a:latin typeface="Times New Roman"/>
              <a:ea typeface="Times New Roman"/>
              <a:cs typeface="Times New Roman"/>
              <a:sym typeface="Times New Roman"/>
            </a:endParaRPr>
          </a:p>
        </p:txBody>
      </p:sp>
      <p:sp>
        <p:nvSpPr>
          <p:cNvPr id="476" name="Google Shape;476;p26"/>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lt1"/>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chemeClr val="lt1"/>
              </a:solidFill>
              <a:latin typeface="Arial"/>
              <a:ea typeface="Arial"/>
              <a:cs typeface="Arial"/>
              <a:sym typeface="Arial"/>
            </a:endParaRPr>
          </a:p>
        </p:txBody>
      </p:sp>
      <p:sp>
        <p:nvSpPr>
          <p:cNvPr id="477" name="Google Shape;477;p26"/>
          <p:cNvSpPr txBox="1"/>
          <p:nvPr/>
        </p:nvSpPr>
        <p:spPr>
          <a:xfrm>
            <a:off x="1353312" y="2112264"/>
            <a:ext cx="9299448" cy="300803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Arial"/>
              <a:buAutoNum type="arabicPeriod" startAt="3"/>
            </a:pPr>
            <a:r>
              <a:rPr lang="es-ES" sz="1800" b="1" i="0" u="none" strike="noStrike" cap="none">
                <a:solidFill>
                  <a:schemeClr val="dk1"/>
                </a:solidFill>
                <a:latin typeface="Arial"/>
                <a:ea typeface="Arial"/>
                <a:cs typeface="Arial"/>
                <a:sym typeface="Arial"/>
              </a:rPr>
              <a:t>Interoperables (Interoperable)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800"/>
              <a:buFont typeface="Arial"/>
              <a:buNone/>
            </a:pPr>
            <a:r>
              <a:rPr lang="es-ES" sz="1800" b="0" i="0" u="none" strike="noStrike" cap="none">
                <a:solidFill>
                  <a:srgbClr val="333333"/>
                </a:solidFill>
                <a:highlight>
                  <a:srgbClr val="FFFFFF"/>
                </a:highlight>
                <a:latin typeface="Arial"/>
                <a:ea typeface="Arial"/>
                <a:cs typeface="Arial"/>
                <a:sym typeface="Arial"/>
              </a:rPr>
              <a:t>Los datos generalmente necesitan integrarse con otros datos. Además, los datos necesitan interoperar con aplicaciones o flujos de trabajo para su análisis, almacenamiento y procesamiento</a:t>
            </a:r>
            <a:endParaRPr sz="1800" b="1" i="0" u="none" strike="noStrike" cap="none">
              <a:solidFill>
                <a:srgbClr val="333333"/>
              </a:solidFill>
              <a:highlight>
                <a:srgbClr val="FFFFFF"/>
              </a:highlight>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1200150" marR="0" lvl="2" indent="-285750" algn="l" rtl="0">
              <a:lnSpc>
                <a:spcPct val="15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Los datos deben utilizar lenguajes y estándares comunes</a:t>
            </a:r>
            <a:endParaRPr sz="1400" b="0" i="0" u="none" strike="noStrike" cap="none">
              <a:solidFill>
                <a:srgbClr val="000000"/>
              </a:solidFill>
              <a:latin typeface="Arial"/>
              <a:ea typeface="Arial"/>
              <a:cs typeface="Arial"/>
              <a:sym typeface="Arial"/>
            </a:endParaRPr>
          </a:p>
          <a:p>
            <a:pPr marL="1200150" marR="0" lvl="2" indent="-285750" algn="l" rtl="0">
              <a:lnSpc>
                <a:spcPct val="15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Los metadatos deben incluir referencias a otros datos relacionados</a:t>
            </a:r>
            <a:endParaRPr sz="1400" b="0" i="0" u="none" strike="noStrike" cap="none">
              <a:solidFill>
                <a:srgbClr val="000000"/>
              </a:solidFill>
              <a:latin typeface="Arial"/>
              <a:ea typeface="Arial"/>
              <a:cs typeface="Arial"/>
              <a:sym typeface="Arial"/>
            </a:endParaRPr>
          </a:p>
          <a:p>
            <a:pPr marL="1200150" marR="0" lvl="2" indent="-285750" algn="l" rtl="0">
              <a:lnSpc>
                <a:spcPct val="15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Los datos usarán formatos de archivo abiertos</a:t>
            </a:r>
            <a:endParaRPr sz="1800" b="0" i="0" u="none" strike="noStrike" cap="none">
              <a:solidFill>
                <a:schemeClr val="dk1"/>
              </a:solidFill>
              <a:latin typeface="Arial"/>
              <a:ea typeface="Arial"/>
              <a:cs typeface="Arial"/>
              <a:sym typeface="Arial"/>
            </a:endParaRPr>
          </a:p>
        </p:txBody>
      </p:sp>
      <p:sp>
        <p:nvSpPr>
          <p:cNvPr id="478" name="Google Shape;478;p26"/>
          <p:cNvSpPr txBox="1"/>
          <p:nvPr/>
        </p:nvSpPr>
        <p:spPr>
          <a:xfrm>
            <a:off x="575640" y="998640"/>
            <a:ext cx="61129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a:solidFill>
                  <a:schemeClr val="dk1"/>
                </a:solidFill>
                <a:latin typeface="Arial"/>
                <a:ea typeface="Arial"/>
                <a:cs typeface="Arial"/>
                <a:sym typeface="Arial"/>
              </a:rPr>
              <a:t>Principios FAIR en Detalle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27"/>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485" name="Google Shape;485;p27"/>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6" name="Google Shape;486;p27"/>
          <p:cNvSpPr/>
          <p:nvPr/>
        </p:nvSpPr>
        <p:spPr>
          <a:xfrm>
            <a:off x="468000" y="117360"/>
            <a:ext cx="11700000" cy="36468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Importancia de los datos FAIR</a:t>
            </a:r>
            <a:endParaRPr sz="1800" b="0" i="0" u="none" strike="noStrike" cap="none">
              <a:solidFill>
                <a:schemeClr val="lt1"/>
              </a:solidFill>
              <a:latin typeface="Arial"/>
              <a:ea typeface="Arial"/>
              <a:cs typeface="Arial"/>
              <a:sym typeface="Arial"/>
            </a:endParaRPr>
          </a:p>
        </p:txBody>
      </p:sp>
      <p:pic>
        <p:nvPicPr>
          <p:cNvPr id="487" name="Google Shape;487;p27"/>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488" name="Google Shape;488;p27"/>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489" name="Google Shape;489;p27"/>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37</a:t>
            </a:fld>
            <a:endParaRPr sz="1400" b="0" i="0" u="none" strike="noStrike" cap="none">
              <a:solidFill>
                <a:srgbClr val="000000"/>
              </a:solidFill>
              <a:latin typeface="Times New Roman"/>
              <a:ea typeface="Times New Roman"/>
              <a:cs typeface="Times New Roman"/>
              <a:sym typeface="Times New Roman"/>
            </a:endParaRPr>
          </a:p>
        </p:txBody>
      </p:sp>
      <p:sp>
        <p:nvSpPr>
          <p:cNvPr id="490" name="Google Shape;490;p27"/>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lt1"/>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chemeClr val="lt1"/>
              </a:solidFill>
              <a:latin typeface="Arial"/>
              <a:ea typeface="Arial"/>
              <a:cs typeface="Arial"/>
              <a:sym typeface="Arial"/>
            </a:endParaRPr>
          </a:p>
        </p:txBody>
      </p:sp>
      <p:sp>
        <p:nvSpPr>
          <p:cNvPr id="491" name="Google Shape;491;p27"/>
          <p:cNvSpPr txBox="1"/>
          <p:nvPr/>
        </p:nvSpPr>
        <p:spPr>
          <a:xfrm>
            <a:off x="1286880" y="1969340"/>
            <a:ext cx="9923664" cy="438581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Arial"/>
              <a:buAutoNum type="arabicPeriod" startAt="4"/>
            </a:pPr>
            <a:r>
              <a:rPr lang="es-ES" sz="1800" b="1" i="0" u="none" strike="noStrike" cap="none">
                <a:solidFill>
                  <a:schemeClr val="dk1"/>
                </a:solidFill>
                <a:latin typeface="Arial"/>
                <a:ea typeface="Arial"/>
                <a:cs typeface="Arial"/>
                <a:sym typeface="Arial"/>
              </a:rPr>
              <a:t>Reutilizables (Reusable)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800"/>
              <a:buFont typeface="Arial"/>
              <a:buNone/>
            </a:pPr>
            <a:r>
              <a:rPr lang="es-ES" sz="1800" b="0" i="0" u="none" strike="noStrike" cap="none">
                <a:solidFill>
                  <a:srgbClr val="333333"/>
                </a:solidFill>
                <a:highlight>
                  <a:srgbClr val="FFFFFF"/>
                </a:highlight>
                <a:latin typeface="Arial"/>
                <a:ea typeface="Arial"/>
                <a:cs typeface="Arial"/>
                <a:sym typeface="Arial"/>
              </a:rPr>
              <a:t>El objetivo final de FAIR es optimizar la reutilización de los datos. Para lograrlo, los metadatos y los datos deben estar bien descritos para que puedan replicarse y/o combinarse en diferentes entornos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1200150" marR="0" lvl="2" indent="-285750" algn="l" rtl="0">
              <a:lnSpc>
                <a:spcPct val="15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Los datos deben estar bien descritos para que puedan ser replicados y combinados en diferentes contextos</a:t>
            </a:r>
            <a:endParaRPr sz="1400" b="0" i="0" u="none" strike="noStrike" cap="none">
              <a:solidFill>
                <a:srgbClr val="000000"/>
              </a:solidFill>
              <a:latin typeface="Arial"/>
              <a:ea typeface="Arial"/>
              <a:cs typeface="Arial"/>
              <a:sym typeface="Arial"/>
            </a:endParaRPr>
          </a:p>
          <a:p>
            <a:pPr marL="1200150" marR="0" lvl="2" indent="-285750" algn="l" rtl="0">
              <a:lnSpc>
                <a:spcPct val="15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Los metadatos deben incluir información sobre la procedencia y las condiciones de uso de los datos</a:t>
            </a:r>
            <a:endParaRPr sz="1400" b="0" i="0" u="none" strike="noStrike" cap="none">
              <a:solidFill>
                <a:srgbClr val="000000"/>
              </a:solidFill>
              <a:latin typeface="Arial"/>
              <a:ea typeface="Arial"/>
              <a:cs typeface="Arial"/>
              <a:sym typeface="Arial"/>
            </a:endParaRPr>
          </a:p>
          <a:p>
            <a:pPr marL="1200150" marR="0" lvl="2" indent="-285750" algn="l" rtl="0">
              <a:lnSpc>
                <a:spcPct val="15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Los (meta)datos se publican con una licencia de uso de datos clara y accesible</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7"/>
          <p:cNvSpPr txBox="1"/>
          <p:nvPr/>
        </p:nvSpPr>
        <p:spPr>
          <a:xfrm>
            <a:off x="575640" y="998640"/>
            <a:ext cx="61129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a:solidFill>
                  <a:schemeClr val="dk1"/>
                </a:solidFill>
                <a:latin typeface="Arial"/>
                <a:ea typeface="Arial"/>
                <a:cs typeface="Arial"/>
                <a:sym typeface="Arial"/>
              </a:rPr>
              <a:t>Principios FAIR en Detalle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28"/>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499" name="Google Shape;499;p28"/>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0" name="Google Shape;500;p28"/>
          <p:cNvSpPr/>
          <p:nvPr/>
        </p:nvSpPr>
        <p:spPr>
          <a:xfrm>
            <a:off x="468000" y="117360"/>
            <a:ext cx="11700000" cy="36468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Importancia de los datos FAIR</a:t>
            </a:r>
            <a:endParaRPr sz="1800" b="0" i="0" u="none" strike="noStrike" cap="none">
              <a:solidFill>
                <a:schemeClr val="lt1"/>
              </a:solidFill>
              <a:latin typeface="Arial"/>
              <a:ea typeface="Arial"/>
              <a:cs typeface="Arial"/>
              <a:sym typeface="Arial"/>
            </a:endParaRPr>
          </a:p>
        </p:txBody>
      </p:sp>
      <p:pic>
        <p:nvPicPr>
          <p:cNvPr id="501" name="Google Shape;501;p28"/>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502" name="Google Shape;502;p28"/>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503" name="Google Shape;503;p28"/>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38</a:t>
            </a:fld>
            <a:endParaRPr sz="1400" b="0" i="0" u="none" strike="noStrike" cap="none">
              <a:solidFill>
                <a:srgbClr val="000000"/>
              </a:solidFill>
              <a:latin typeface="Times New Roman"/>
              <a:ea typeface="Times New Roman"/>
              <a:cs typeface="Times New Roman"/>
              <a:sym typeface="Times New Roman"/>
            </a:endParaRPr>
          </a:p>
        </p:txBody>
      </p:sp>
      <p:sp>
        <p:nvSpPr>
          <p:cNvPr id="504" name="Google Shape;504;p28"/>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lt1"/>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chemeClr val="lt1"/>
              </a:solidFill>
              <a:latin typeface="Arial"/>
              <a:ea typeface="Arial"/>
              <a:cs typeface="Arial"/>
              <a:sym typeface="Arial"/>
            </a:endParaRPr>
          </a:p>
        </p:txBody>
      </p:sp>
      <p:sp>
        <p:nvSpPr>
          <p:cNvPr id="505" name="Google Shape;505;p28"/>
          <p:cNvSpPr txBox="1"/>
          <p:nvPr/>
        </p:nvSpPr>
        <p:spPr>
          <a:xfrm>
            <a:off x="1424280" y="2170744"/>
            <a:ext cx="10024008" cy="424731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500"/>
              <a:buFont typeface="Arial"/>
              <a:buChar char="•"/>
            </a:pPr>
            <a:r>
              <a:rPr lang="es-ES" sz="1500" b="1" i="0" u="none" strike="noStrike" cap="none">
                <a:solidFill>
                  <a:schemeClr val="dk1"/>
                </a:solidFill>
                <a:latin typeface="Arial"/>
                <a:ea typeface="Arial"/>
                <a:cs typeface="Arial"/>
                <a:sym typeface="Arial"/>
              </a:rPr>
              <a:t>Mejora de la Reproducibilidad</a:t>
            </a:r>
            <a:r>
              <a:rPr lang="es-ES" sz="15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r>
              <a:rPr lang="es-ES" sz="1500" b="0" i="0" u="none" strike="noStrike" cap="none">
                <a:solidFill>
                  <a:schemeClr val="dk1"/>
                </a:solidFill>
                <a:latin typeface="Arial"/>
                <a:ea typeface="Arial"/>
                <a:cs typeface="Arial"/>
                <a:sym typeface="Arial"/>
              </a:rPr>
              <a:t>Permiten que otros investigadores puedan encontrar y utilizar los datos para reproducir estudios y validar resultados.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500"/>
              <a:buFont typeface="Arial"/>
              <a:buChar char="•"/>
            </a:pPr>
            <a:r>
              <a:rPr lang="es-ES" sz="1500" b="1" i="0" u="none" strike="noStrike" cap="none">
                <a:solidFill>
                  <a:schemeClr val="dk1"/>
                </a:solidFill>
                <a:latin typeface="Arial"/>
                <a:ea typeface="Arial"/>
                <a:cs typeface="Arial"/>
                <a:sym typeface="Arial"/>
              </a:rPr>
              <a:t>Facilita la Colaboración</a:t>
            </a:r>
            <a:r>
              <a:rPr lang="es-ES" sz="15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ES" sz="1500" b="0" i="0" u="none" strike="noStrike" cap="none">
                <a:solidFill>
                  <a:schemeClr val="dk1"/>
                </a:solidFill>
                <a:latin typeface="Arial"/>
                <a:ea typeface="Arial"/>
                <a:cs typeface="Arial"/>
                <a:sym typeface="Arial"/>
              </a:rPr>
              <a:t>Los datos accesibles y bien documentados fomentan la colaboración entre investigadores de diferentes disciplinas y geografías.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500"/>
              <a:buFont typeface="Arial"/>
              <a:buChar char="•"/>
            </a:pPr>
            <a:r>
              <a:rPr lang="es-ES" sz="1500" b="1" i="0" u="none" strike="noStrike" cap="none">
                <a:solidFill>
                  <a:schemeClr val="dk1"/>
                </a:solidFill>
                <a:latin typeface="Arial"/>
                <a:ea typeface="Arial"/>
                <a:cs typeface="Arial"/>
                <a:sym typeface="Arial"/>
              </a:rPr>
              <a:t>Acelera el Progreso Científico</a:t>
            </a:r>
            <a:r>
              <a:rPr lang="es-ES" sz="15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ES" sz="1500" b="0" i="0" u="none" strike="noStrike" cap="none">
                <a:solidFill>
                  <a:schemeClr val="dk1"/>
                </a:solidFill>
                <a:latin typeface="Arial"/>
                <a:ea typeface="Arial"/>
                <a:cs typeface="Arial"/>
                <a:sym typeface="Arial"/>
              </a:rPr>
              <a:t>Al hacer los datos más accesibles y reutilizables, se acelera el descubrimiento de nuevos conocimientos y tecnologías.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500"/>
              <a:buFont typeface="Arial"/>
              <a:buChar char="•"/>
            </a:pPr>
            <a:r>
              <a:rPr lang="es-ES" sz="1500" b="1" i="0" u="none" strike="noStrike" cap="none">
                <a:solidFill>
                  <a:schemeClr val="dk1"/>
                </a:solidFill>
                <a:latin typeface="Arial"/>
                <a:ea typeface="Arial"/>
                <a:cs typeface="Arial"/>
                <a:sym typeface="Arial"/>
              </a:rPr>
              <a:t>Optimización de Recursos</a:t>
            </a:r>
            <a:r>
              <a:rPr lang="es-ES" sz="15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s-ES" sz="1500" b="0" i="0" u="none" strike="noStrike" cap="none">
                <a:solidFill>
                  <a:schemeClr val="dk1"/>
                </a:solidFill>
                <a:latin typeface="Arial"/>
                <a:ea typeface="Arial"/>
                <a:cs typeface="Arial"/>
                <a:sym typeface="Arial"/>
              </a:rPr>
              <a:t>Evita la duplicación de esfuerzos y permite un uso más eficiente de los recursos disponibles.</a:t>
            </a:r>
            <a:endParaRPr sz="1500" b="0" i="0" u="none" strike="noStrike" cap="none">
              <a:solidFill>
                <a:schemeClr val="dk1"/>
              </a:solidFill>
              <a:latin typeface="Arial"/>
              <a:ea typeface="Arial"/>
              <a:cs typeface="Arial"/>
              <a:sym typeface="Arial"/>
            </a:endParaRPr>
          </a:p>
        </p:txBody>
      </p:sp>
      <p:sp>
        <p:nvSpPr>
          <p:cNvPr id="506" name="Google Shape;506;p28"/>
          <p:cNvSpPr txBox="1"/>
          <p:nvPr/>
        </p:nvSpPr>
        <p:spPr>
          <a:xfrm>
            <a:off x="575640" y="1204498"/>
            <a:ext cx="61129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a:solidFill>
                  <a:schemeClr val="dk1"/>
                </a:solidFill>
                <a:latin typeface="Arial"/>
                <a:ea typeface="Arial"/>
                <a:cs typeface="Arial"/>
                <a:sym typeface="Arial"/>
              </a:rPr>
              <a:t>¿Por qué son Importantes?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p29"/>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513" name="Google Shape;513;p29"/>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4" name="Google Shape;514;p29"/>
          <p:cNvSpPr/>
          <p:nvPr/>
        </p:nvSpPr>
        <p:spPr>
          <a:xfrm>
            <a:off x="468000" y="117360"/>
            <a:ext cx="11700000" cy="36468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Importancia de los datos FAIR</a:t>
            </a:r>
            <a:endParaRPr sz="1800" b="0" i="0" u="none" strike="noStrike" cap="none">
              <a:solidFill>
                <a:schemeClr val="lt1"/>
              </a:solidFill>
              <a:latin typeface="Arial"/>
              <a:ea typeface="Arial"/>
              <a:cs typeface="Arial"/>
              <a:sym typeface="Arial"/>
            </a:endParaRPr>
          </a:p>
        </p:txBody>
      </p:sp>
      <p:pic>
        <p:nvPicPr>
          <p:cNvPr id="515" name="Google Shape;515;p29"/>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516" name="Google Shape;516;p29"/>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517" name="Google Shape;517;p29"/>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39</a:t>
            </a:fld>
            <a:endParaRPr sz="1400" b="0" i="0" u="none" strike="noStrike" cap="none">
              <a:solidFill>
                <a:srgbClr val="000000"/>
              </a:solidFill>
              <a:latin typeface="Times New Roman"/>
              <a:ea typeface="Times New Roman"/>
              <a:cs typeface="Times New Roman"/>
              <a:sym typeface="Times New Roman"/>
            </a:endParaRPr>
          </a:p>
        </p:txBody>
      </p:sp>
      <p:sp>
        <p:nvSpPr>
          <p:cNvPr id="518" name="Google Shape;518;p29"/>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lt1"/>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chemeClr val="lt1"/>
              </a:solidFill>
              <a:latin typeface="Arial"/>
              <a:ea typeface="Arial"/>
              <a:cs typeface="Arial"/>
              <a:sym typeface="Arial"/>
            </a:endParaRPr>
          </a:p>
        </p:txBody>
      </p:sp>
      <p:sp>
        <p:nvSpPr>
          <p:cNvPr id="519" name="Google Shape;519;p29"/>
          <p:cNvSpPr txBox="1"/>
          <p:nvPr/>
        </p:nvSpPr>
        <p:spPr>
          <a:xfrm>
            <a:off x="1975104" y="2790019"/>
            <a:ext cx="8805672" cy="406265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Arial"/>
                <a:ea typeface="Arial"/>
                <a:cs typeface="Arial"/>
                <a:sym typeface="Arial"/>
              </a:rPr>
              <a:t>Adoptar los principios FAIR no solo mejora la calidad y la accesibilidad de los datos, sino que también promueve una cultura de transparencia y colaboración en la investigación científica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9"/>
          <p:cNvSpPr txBox="1"/>
          <p:nvPr/>
        </p:nvSpPr>
        <p:spPr>
          <a:xfrm>
            <a:off x="468000" y="998640"/>
            <a:ext cx="61129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a:solidFill>
                  <a:schemeClr val="dk1"/>
                </a:solidFill>
                <a:latin typeface="Arial"/>
                <a:ea typeface="Arial"/>
                <a:cs typeface="Arial"/>
                <a:sym typeface="Arial"/>
              </a:rPr>
              <a:t>Conclusión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Google Shape;53;p8"/>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54" name="Google Shape;54;p8"/>
          <p:cNvSpPr/>
          <p:nvPr/>
        </p:nvSpPr>
        <p:spPr>
          <a:xfrm>
            <a:off x="1545150" y="985590"/>
            <a:ext cx="9160500" cy="5186700"/>
          </a:xfrm>
          <a:prstGeom prst="rect">
            <a:avLst/>
          </a:prstGeom>
          <a:noFill/>
          <a:ln>
            <a:noFill/>
          </a:ln>
        </p:spPr>
        <p:txBody>
          <a:bodyPr spcFirstLastPara="1" wrap="square" lIns="90000" tIns="46800" rIns="90000" bIns="46800" anchor="ctr" anchorCtr="0">
            <a:noAutofit/>
          </a:bodyPr>
          <a:lstStyle/>
          <a:p>
            <a:pPr marL="114300" marR="0" lvl="0" indent="0" algn="ctr" rtl="0">
              <a:lnSpc>
                <a:spcPct val="100000"/>
              </a:lnSpc>
              <a:spcBef>
                <a:spcPts val="0"/>
              </a:spcBef>
              <a:spcAft>
                <a:spcPts val="0"/>
              </a:spcAft>
              <a:buNone/>
            </a:pPr>
            <a:r>
              <a:rPr lang="es-ES" sz="5400" b="1" i="0" u="none" strike="noStrike" cap="none">
                <a:solidFill>
                  <a:schemeClr val="dk1"/>
                </a:solidFill>
                <a:latin typeface="Arial"/>
                <a:ea typeface="Arial"/>
                <a:cs typeface="Arial"/>
                <a:sym typeface="Arial"/>
              </a:rPr>
              <a:t>PGDOnline</a:t>
            </a:r>
            <a:endParaRPr sz="5400" b="1" i="0" u="none" strike="noStrike" cap="none">
              <a:solidFill>
                <a:schemeClr val="dk1"/>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 name="Google Shape;55;p8"/>
          <p:cNvSpPr/>
          <p:nvPr/>
        </p:nvSpPr>
        <p:spPr>
          <a:xfrm>
            <a:off x="468000" y="117360"/>
            <a:ext cx="11700000" cy="36468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6" name="Google Shape;56;p8"/>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57" name="Google Shape;57;p8"/>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58" name="Google Shape;58;p8"/>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59" name="Google Shape;59;p8"/>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4</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30"/>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527" name="Google Shape;527;p30"/>
          <p:cNvSpPr/>
          <p:nvPr/>
        </p:nvSpPr>
        <p:spPr>
          <a:xfrm>
            <a:off x="1744560" y="998640"/>
            <a:ext cx="9160560" cy="4858560"/>
          </a:xfrm>
          <a:prstGeom prst="rect">
            <a:avLst/>
          </a:prstGeom>
          <a:noFill/>
          <a:ln>
            <a:noFill/>
          </a:ln>
        </p:spPr>
        <p:txBody>
          <a:bodyPr spcFirstLastPara="1" wrap="square" lIns="90000" tIns="46800" rIns="90000" bIns="46800" anchor="t" anchorCtr="0">
            <a:noAutofit/>
          </a:bodyPr>
          <a:lstStyle/>
          <a:p>
            <a:pPr marL="343080" marR="0" lvl="0" indent="-32868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80"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8" name="Google Shape;528;p30"/>
          <p:cNvSpPr/>
          <p:nvPr/>
        </p:nvSpPr>
        <p:spPr>
          <a:xfrm>
            <a:off x="468000" y="117360"/>
            <a:ext cx="11700000" cy="36468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Importancia de los datos FAIR</a:t>
            </a:r>
            <a:endParaRPr sz="1800" b="0" i="0" u="none" strike="noStrike" cap="none">
              <a:solidFill>
                <a:schemeClr val="lt1"/>
              </a:solidFill>
              <a:latin typeface="Arial"/>
              <a:ea typeface="Arial"/>
              <a:cs typeface="Arial"/>
              <a:sym typeface="Arial"/>
            </a:endParaRPr>
          </a:p>
        </p:txBody>
      </p:sp>
      <p:pic>
        <p:nvPicPr>
          <p:cNvPr id="529" name="Google Shape;529;p30"/>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530" name="Google Shape;530;p30"/>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531" name="Google Shape;531;p30"/>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lt1"/>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chemeClr val="lt1"/>
              </a:solidFill>
              <a:latin typeface="Arial"/>
              <a:ea typeface="Arial"/>
              <a:cs typeface="Arial"/>
              <a:sym typeface="Arial"/>
            </a:endParaRPr>
          </a:p>
        </p:txBody>
      </p:sp>
      <p:sp>
        <p:nvSpPr>
          <p:cNvPr id="532" name="Google Shape;532;p30"/>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40</a:t>
            </a:fld>
            <a:endParaRPr sz="1400" b="0" i="0" u="none" strike="noStrike" cap="none">
              <a:solidFill>
                <a:srgbClr val="000000"/>
              </a:solidFill>
              <a:latin typeface="Times New Roman"/>
              <a:ea typeface="Times New Roman"/>
              <a:cs typeface="Times New Roman"/>
              <a:sym typeface="Times New Roman"/>
            </a:endParaRPr>
          </a:p>
        </p:txBody>
      </p:sp>
      <p:sp>
        <p:nvSpPr>
          <p:cNvPr id="533" name="Google Shape;533;p30"/>
          <p:cNvSpPr txBox="1"/>
          <p:nvPr/>
        </p:nvSpPr>
        <p:spPr>
          <a:xfrm>
            <a:off x="2178403" y="1009401"/>
            <a:ext cx="829287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33333"/>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34" name="Google Shape;534;p30" descr="Diagrama&#10;&#10;Descripción generada automáticamente"/>
          <p:cNvPicPr preferRelativeResize="0"/>
          <p:nvPr/>
        </p:nvPicPr>
        <p:blipFill rotWithShape="1">
          <a:blip r:embed="rId6">
            <a:alphaModFix/>
          </a:blip>
          <a:srcRect/>
          <a:stretch/>
        </p:blipFill>
        <p:spPr>
          <a:xfrm>
            <a:off x="1219200" y="1509712"/>
            <a:ext cx="9753600" cy="3838575"/>
          </a:xfrm>
          <a:prstGeom prst="rect">
            <a:avLst/>
          </a:prstGeom>
          <a:noFill/>
          <a:ln>
            <a:noFill/>
          </a:ln>
        </p:spPr>
      </p:pic>
      <p:sp>
        <p:nvSpPr>
          <p:cNvPr id="535" name="Google Shape;535;p30"/>
          <p:cNvSpPr txBox="1"/>
          <p:nvPr/>
        </p:nvSpPr>
        <p:spPr>
          <a:xfrm>
            <a:off x="1874662" y="5665589"/>
            <a:ext cx="84426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s-ES" sz="800" b="0" i="0" u="none" strike="noStrike" cap="none">
                <a:solidFill>
                  <a:srgbClr val="676767"/>
                </a:solidFill>
                <a:highlight>
                  <a:srgbClr val="FFFFFF"/>
                </a:highlight>
                <a:latin typeface="Titillium Web"/>
                <a:ea typeface="Titillium Web"/>
                <a:cs typeface="Titillium Web"/>
                <a:sym typeface="Titillium Web"/>
              </a:rPr>
              <a:t>Sonja Bezjak, April Clyburne-Sherin, Philipp Conzett, Pedro Fernandes, Edit Görögh, Kerstin Helbig, Bianca Kramer, Ignasi Labastida, Kyle Niemeyer, Fotis Psomopoulos, Tony Ross-Hellauer, René Schneider, Jon Tennant, Ellen Verbakel, Helene Brinken, &amp; Lambert Heller. (2018). Open Science Training Handbook (1.0). https://book.fosteropenscience.eu/</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540"/>
        <p:cNvGrpSpPr/>
        <p:nvPr/>
      </p:nvGrpSpPr>
      <p:grpSpPr>
        <a:xfrm>
          <a:off x="0" y="0"/>
          <a:ext cx="0" cy="0"/>
          <a:chOff x="0" y="0"/>
          <a:chExt cx="0" cy="0"/>
        </a:xfrm>
      </p:grpSpPr>
      <p:pic>
        <p:nvPicPr>
          <p:cNvPr id="541" name="Google Shape;541;g30d62ab3be9_0_101"/>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542" name="Google Shape;542;g30d62ab3be9_0_101"/>
          <p:cNvSpPr/>
          <p:nvPr/>
        </p:nvSpPr>
        <p:spPr>
          <a:xfrm>
            <a:off x="1204750" y="721825"/>
            <a:ext cx="9700200" cy="57318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343080" marR="0" lvl="0" indent="-328679" algn="just" rtl="0">
              <a:lnSpc>
                <a:spcPct val="100000"/>
              </a:lnSpc>
              <a:spcBef>
                <a:spcPts val="15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3" name="Google Shape;543;g30d62ab3be9_0_101"/>
          <p:cNvSpPr/>
          <p:nvPr/>
        </p:nvSpPr>
        <p:spPr>
          <a:xfrm>
            <a:off x="468000" y="117360"/>
            <a:ext cx="11700000" cy="3648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44" name="Google Shape;544;g30d62ab3be9_0_101"/>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545" name="Google Shape;545;g30d62ab3be9_0_101"/>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546" name="Google Shape;546;g30d62ab3be9_0_101"/>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547" name="Google Shape;547;g30d62ab3be9_0_101"/>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41</a:t>
            </a:fld>
            <a:endParaRPr sz="1400" b="0" i="0" u="none" strike="noStrike" cap="none">
              <a:solidFill>
                <a:srgbClr val="000000"/>
              </a:solidFill>
              <a:latin typeface="Times New Roman"/>
              <a:ea typeface="Times New Roman"/>
              <a:cs typeface="Times New Roman"/>
              <a:sym typeface="Times New Roman"/>
            </a:endParaRPr>
          </a:p>
        </p:txBody>
      </p:sp>
      <p:sp>
        <p:nvSpPr>
          <p:cNvPr id="548" name="Google Shape;548;g30d62ab3be9_0_101"/>
          <p:cNvSpPr txBox="1"/>
          <p:nvPr/>
        </p:nvSpPr>
        <p:spPr>
          <a:xfrm>
            <a:off x="2768800" y="2621575"/>
            <a:ext cx="5910600" cy="1414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es-ES" sz="3400" b="1" i="0" u="none" strike="noStrike" cap="none">
                <a:solidFill>
                  <a:srgbClr val="000000"/>
                </a:solidFill>
                <a:latin typeface="Arial"/>
                <a:ea typeface="Arial"/>
                <a:cs typeface="Arial"/>
                <a:sym typeface="Arial"/>
              </a:rPr>
              <a:t>¡Muchas gracias!</a:t>
            </a:r>
            <a:endParaRPr sz="3400" b="1"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64"/>
        <p:cNvGrpSpPr/>
        <p:nvPr/>
      </p:nvGrpSpPr>
      <p:grpSpPr>
        <a:xfrm>
          <a:off x="0" y="0"/>
          <a:ext cx="0" cy="0"/>
          <a:chOff x="0" y="0"/>
          <a:chExt cx="0" cy="0"/>
        </a:xfrm>
      </p:grpSpPr>
      <p:pic>
        <p:nvPicPr>
          <p:cNvPr id="65" name="Google Shape;65;p3"/>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66" name="Google Shape;66;p3"/>
          <p:cNvSpPr/>
          <p:nvPr/>
        </p:nvSpPr>
        <p:spPr>
          <a:xfrm>
            <a:off x="1744550" y="998651"/>
            <a:ext cx="9160500" cy="51867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ES" sz="1800" b="1" i="0" u="none" strike="noStrike" cap="none">
                <a:solidFill>
                  <a:schemeClr val="dk1"/>
                </a:solidFill>
                <a:latin typeface="Arial"/>
                <a:ea typeface="Arial"/>
                <a:cs typeface="Arial"/>
                <a:sym typeface="Arial"/>
              </a:rPr>
              <a:t>¿En qué consiste un Plan de Gestión de Datos?</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Documento vivo que evoluciona con el proyecto</a:t>
            </a: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Obligatorio en Proyectos Horizonte Europa 6 primeros meses</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s-ES" sz="1800" b="1" i="0" u="none" strike="noStrike" cap="none">
                <a:solidFill>
                  <a:schemeClr val="dk1"/>
                </a:solidFill>
                <a:latin typeface="Arial"/>
                <a:ea typeface="Arial"/>
                <a:cs typeface="Arial"/>
                <a:sym typeface="Arial"/>
              </a:rPr>
              <a:t>Organizar y describir</a:t>
            </a:r>
            <a:r>
              <a:rPr lang="es-ES" sz="1800" b="0" i="0" u="none" strike="noStrike" cap="none">
                <a:solidFill>
                  <a:schemeClr val="dk1"/>
                </a:solidFill>
                <a:latin typeface="Arial"/>
                <a:ea typeface="Arial"/>
                <a:cs typeface="Arial"/>
                <a:sym typeface="Arial"/>
              </a:rPr>
              <a:t> los datos: qué tipos de datos, formatos, normas y métodos de captura se utilizarán, fuentes de procedencia.</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Arial"/>
                <a:ea typeface="Arial"/>
                <a:cs typeface="Arial"/>
                <a:sym typeface="Arial"/>
              </a:rPr>
              <a:t>Gestionar los </a:t>
            </a:r>
            <a:r>
              <a:rPr lang="es-ES" sz="1800" b="1" i="0" u="none" strike="noStrike" cap="none">
                <a:solidFill>
                  <a:schemeClr val="dk1"/>
                </a:solidFill>
                <a:latin typeface="Arial"/>
                <a:ea typeface="Arial"/>
                <a:cs typeface="Arial"/>
                <a:sym typeface="Arial"/>
              </a:rPr>
              <a:t>requisitos legales y éticos</a:t>
            </a:r>
            <a:r>
              <a:rPr lang="es-ES" sz="1800" b="0" i="0" u="none" strike="noStrike" cap="none">
                <a:solidFill>
                  <a:schemeClr val="dk1"/>
                </a:solidFill>
                <a:latin typeface="Arial"/>
                <a:ea typeface="Arial"/>
                <a:cs typeface="Arial"/>
                <a:sym typeface="Arial"/>
              </a:rPr>
              <a:t>: cómo se protegerán los datos sensibles y </a:t>
            </a:r>
            <a:r>
              <a:rPr lang="es-ES" sz="1800" b="1" i="0" u="none" strike="noStrike" cap="none">
                <a:solidFill>
                  <a:schemeClr val="dk1"/>
                </a:solidFill>
                <a:latin typeface="Arial"/>
                <a:ea typeface="Arial"/>
                <a:cs typeface="Arial"/>
                <a:sym typeface="Arial"/>
              </a:rPr>
              <a:t>si se restringirá su acceso y uso</a:t>
            </a:r>
            <a:r>
              <a:rPr lang="es-E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s-ES" sz="1800" b="1" i="0" u="none" strike="noStrike" cap="none">
                <a:solidFill>
                  <a:schemeClr val="dk1"/>
                </a:solidFill>
                <a:latin typeface="Arial"/>
                <a:ea typeface="Arial"/>
                <a:cs typeface="Arial"/>
                <a:sym typeface="Arial"/>
              </a:rPr>
              <a:t>Almacenar</a:t>
            </a:r>
            <a:r>
              <a:rPr lang="es-ES" sz="1800" b="0" i="0" u="none" strike="noStrike" cap="none">
                <a:solidFill>
                  <a:schemeClr val="dk1"/>
                </a:solidFill>
                <a:latin typeface="Arial"/>
                <a:ea typeface="Arial"/>
                <a:cs typeface="Arial"/>
                <a:sym typeface="Arial"/>
              </a:rPr>
              <a:t> los datos: cómo se almacenarán los datos a corto y largo plazo.</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s-ES" sz="1800" b="1" i="0" u="none" strike="noStrike" cap="none">
                <a:solidFill>
                  <a:schemeClr val="dk1"/>
                </a:solidFill>
                <a:latin typeface="Arial"/>
                <a:ea typeface="Arial"/>
                <a:cs typeface="Arial"/>
                <a:sym typeface="Arial"/>
              </a:rPr>
              <a:t>Compartir</a:t>
            </a:r>
            <a:r>
              <a:rPr lang="es-ES" sz="1800" b="0" i="0" u="none" strike="noStrike" cap="none">
                <a:solidFill>
                  <a:schemeClr val="dk1"/>
                </a:solidFill>
                <a:latin typeface="Arial"/>
                <a:ea typeface="Arial"/>
                <a:cs typeface="Arial"/>
                <a:sym typeface="Arial"/>
              </a:rPr>
              <a:t> los datos: cómo se compartirán los datos y qué posibilidades de </a:t>
            </a:r>
            <a:r>
              <a:rPr lang="es-ES" sz="1800" b="1" i="0" u="none" strike="noStrike" cap="none">
                <a:solidFill>
                  <a:schemeClr val="dk1"/>
                </a:solidFill>
                <a:latin typeface="Arial"/>
                <a:ea typeface="Arial"/>
                <a:cs typeface="Arial"/>
                <a:sym typeface="Arial"/>
              </a:rPr>
              <a:t>reutilización</a:t>
            </a:r>
            <a:r>
              <a:rPr lang="es-ES" sz="1800" b="0" i="0" u="none" strike="noStrike" cap="none">
                <a:solidFill>
                  <a:schemeClr val="dk1"/>
                </a:solidFill>
                <a:latin typeface="Arial"/>
                <a:ea typeface="Arial"/>
                <a:cs typeface="Arial"/>
                <a:sym typeface="Arial"/>
              </a:rPr>
              <a:t> existen.</a:t>
            </a: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3"/>
          <p:cNvSpPr/>
          <p:nvPr/>
        </p:nvSpPr>
        <p:spPr>
          <a:xfrm>
            <a:off x="468000" y="117360"/>
            <a:ext cx="11700000" cy="364680"/>
          </a:xfrm>
          <a:prstGeom prst="rect">
            <a:avLst/>
          </a:prstGeom>
          <a:noFill/>
          <a:ln>
            <a:noFill/>
          </a:ln>
        </p:spPr>
        <p:txBody>
          <a:bodyPr spcFirstLastPara="1" wrap="square" lIns="90000" tIns="45000" rIns="90000" bIns="45000" anchor="t" anchorCtr="0">
            <a:sp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8" name="Google Shape;68;p3"/>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69" name="Google Shape;69;p3"/>
          <p:cNvPicPr preferRelativeResize="0"/>
          <p:nvPr/>
        </p:nvPicPr>
        <p:blipFill rotWithShape="1">
          <a:blip r:embed="rId5">
            <a:alphaModFix/>
          </a:blip>
          <a:srcRect/>
          <a:stretch/>
        </p:blipFill>
        <p:spPr>
          <a:xfrm>
            <a:off x="5400" y="6660000"/>
            <a:ext cx="12191400" cy="224640"/>
          </a:xfrm>
          <a:prstGeom prst="rect">
            <a:avLst/>
          </a:prstGeom>
          <a:noFill/>
          <a:ln>
            <a:noFill/>
          </a:ln>
        </p:spPr>
      </p:pic>
      <p:sp>
        <p:nvSpPr>
          <p:cNvPr id="70" name="Google Shape;70;p3"/>
          <p:cNvSpPr/>
          <p:nvPr/>
        </p:nvSpPr>
        <p:spPr>
          <a:xfrm>
            <a:off x="0" y="6633360"/>
            <a:ext cx="10224000" cy="273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71" name="Google Shape;71;p3"/>
          <p:cNvSpPr txBox="1"/>
          <p:nvPr/>
        </p:nvSpPr>
        <p:spPr>
          <a:xfrm>
            <a:off x="11863440" y="6632640"/>
            <a:ext cx="269280" cy="286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5</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76"/>
        <p:cNvGrpSpPr/>
        <p:nvPr/>
      </p:nvGrpSpPr>
      <p:grpSpPr>
        <a:xfrm>
          <a:off x="0" y="0"/>
          <a:ext cx="0" cy="0"/>
          <a:chOff x="0" y="0"/>
          <a:chExt cx="0" cy="0"/>
        </a:xfrm>
      </p:grpSpPr>
      <p:pic>
        <p:nvPicPr>
          <p:cNvPr id="77" name="Google Shape;77;g3094f9a4d2e_0_15"/>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78" name="Google Shape;78;g3094f9a4d2e_0_15"/>
          <p:cNvSpPr/>
          <p:nvPr/>
        </p:nvSpPr>
        <p:spPr>
          <a:xfrm>
            <a:off x="1744560" y="998640"/>
            <a:ext cx="9160500" cy="4858500"/>
          </a:xfrm>
          <a:prstGeom prst="rect">
            <a:avLst/>
          </a:prstGeom>
          <a:noFill/>
          <a:ln>
            <a:noFill/>
          </a:ln>
        </p:spPr>
        <p:txBody>
          <a:bodyPr spcFirstLastPara="1" wrap="square" lIns="90000" tIns="46800" rIns="90000" bIns="46800" anchor="t" anchorCtr="0">
            <a:noAutofit/>
          </a:bodyPr>
          <a:lstStyle/>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55600" algn="l" rtl="0">
              <a:lnSpc>
                <a:spcPct val="150000"/>
              </a:lnSpc>
              <a:spcBef>
                <a:spcPts val="0"/>
              </a:spcBef>
              <a:spcAft>
                <a:spcPts val="0"/>
              </a:spcAft>
              <a:buClr>
                <a:schemeClr val="dk1"/>
              </a:buClr>
              <a:buSzPts val="2000"/>
              <a:buFont typeface="Arial"/>
              <a:buChar char="●"/>
            </a:pPr>
            <a:r>
              <a:rPr lang="es-ES" sz="2000" b="0" i="0" u="none" strike="noStrike" cap="none">
                <a:solidFill>
                  <a:schemeClr val="dk1"/>
                </a:solidFill>
                <a:latin typeface="Arial"/>
                <a:ea typeface="Arial"/>
                <a:cs typeface="Arial"/>
                <a:sym typeface="Arial"/>
              </a:rPr>
              <a:t>Cómo los datasets han sido creados y/o generados</a:t>
            </a:r>
            <a:endParaRPr sz="2000" b="0" i="0" u="none" strike="noStrike" cap="none">
              <a:solidFill>
                <a:schemeClr val="dk1"/>
              </a:solidFill>
              <a:latin typeface="Arial"/>
              <a:ea typeface="Arial"/>
              <a:cs typeface="Arial"/>
              <a:sym typeface="Arial"/>
            </a:endParaRPr>
          </a:p>
          <a:p>
            <a:pPr marL="457200" marR="0" lvl="0" indent="-355600" algn="l" rtl="0">
              <a:lnSpc>
                <a:spcPct val="150000"/>
              </a:lnSpc>
              <a:spcBef>
                <a:spcPts val="0"/>
              </a:spcBef>
              <a:spcAft>
                <a:spcPts val="0"/>
              </a:spcAft>
              <a:buClr>
                <a:schemeClr val="dk1"/>
              </a:buClr>
              <a:buSzPts val="2000"/>
              <a:buFont typeface="Arial"/>
              <a:buChar char="●"/>
            </a:pPr>
            <a:r>
              <a:rPr lang="es-ES" sz="2000" b="0" i="0" u="none" strike="noStrike" cap="none">
                <a:solidFill>
                  <a:schemeClr val="dk1"/>
                </a:solidFill>
                <a:latin typeface="Arial"/>
                <a:ea typeface="Arial"/>
                <a:cs typeface="Arial"/>
                <a:sym typeface="Arial"/>
              </a:rPr>
              <a:t>Cómo han sido procesados y analizados (e.j: con qué </a:t>
            </a:r>
            <a:r>
              <a:rPr lang="es-ES" sz="2000" b="1" i="0" u="none" strike="noStrike" cap="none">
                <a:solidFill>
                  <a:schemeClr val="dk1"/>
                </a:solidFill>
                <a:latin typeface="Arial"/>
                <a:ea typeface="Arial"/>
                <a:cs typeface="Arial"/>
                <a:sym typeface="Arial"/>
              </a:rPr>
              <a:t>herramientas, estándares, metodologías</a:t>
            </a:r>
            <a:r>
              <a:rPr lang="es-ES" sz="2000" b="0" i="0" u="none" strike="noStrike" cap="none">
                <a:solidFill>
                  <a:schemeClr val="dk1"/>
                </a:solidFill>
                <a:latin typeface="Arial"/>
                <a:ea typeface="Arial"/>
                <a:cs typeface="Arial"/>
                <a:sym typeface="Arial"/>
              </a:rPr>
              <a:t>, etc.)</a:t>
            </a:r>
            <a:endParaRPr sz="2000" b="0" i="0" u="none" strike="noStrike" cap="none">
              <a:solidFill>
                <a:schemeClr val="dk1"/>
              </a:solidFill>
              <a:latin typeface="Arial"/>
              <a:ea typeface="Arial"/>
              <a:cs typeface="Arial"/>
              <a:sym typeface="Arial"/>
            </a:endParaRPr>
          </a:p>
          <a:p>
            <a:pPr marL="457200" marR="0" lvl="0" indent="-355600" algn="l" rtl="0">
              <a:lnSpc>
                <a:spcPct val="150000"/>
              </a:lnSpc>
              <a:spcBef>
                <a:spcPts val="0"/>
              </a:spcBef>
              <a:spcAft>
                <a:spcPts val="0"/>
              </a:spcAft>
              <a:buClr>
                <a:schemeClr val="dk1"/>
              </a:buClr>
              <a:buSzPts val="2000"/>
              <a:buFont typeface="Arial"/>
              <a:buChar char="●"/>
            </a:pPr>
            <a:r>
              <a:rPr lang="es-ES" sz="2000" b="0" i="0" u="none" strike="noStrike" cap="none">
                <a:solidFill>
                  <a:schemeClr val="dk1"/>
                </a:solidFill>
                <a:latin typeface="Arial"/>
                <a:ea typeface="Arial"/>
                <a:cs typeface="Arial"/>
                <a:sym typeface="Arial"/>
              </a:rPr>
              <a:t>Dónde y cómo se hacen las </a:t>
            </a:r>
            <a:r>
              <a:rPr lang="es-ES" sz="2000" b="1" i="0" u="none" strike="noStrike" cap="none">
                <a:solidFill>
                  <a:schemeClr val="dk1"/>
                </a:solidFill>
                <a:latin typeface="Arial"/>
                <a:ea typeface="Arial"/>
                <a:cs typeface="Arial"/>
                <a:sym typeface="Arial"/>
              </a:rPr>
              <a:t>copias de seguridad</a:t>
            </a:r>
            <a:endParaRPr sz="2000" b="1" i="0" u="none" strike="noStrike" cap="none">
              <a:solidFill>
                <a:schemeClr val="dk1"/>
              </a:solidFill>
              <a:latin typeface="Arial"/>
              <a:ea typeface="Arial"/>
              <a:cs typeface="Arial"/>
              <a:sym typeface="Arial"/>
            </a:endParaRPr>
          </a:p>
          <a:p>
            <a:pPr marL="457200" marR="0" lvl="0" indent="-355600" algn="l" rtl="0">
              <a:lnSpc>
                <a:spcPct val="150000"/>
              </a:lnSpc>
              <a:spcBef>
                <a:spcPts val="0"/>
              </a:spcBef>
              <a:spcAft>
                <a:spcPts val="0"/>
              </a:spcAft>
              <a:buClr>
                <a:schemeClr val="dk1"/>
              </a:buClr>
              <a:buSzPts val="2000"/>
              <a:buFont typeface="Arial"/>
              <a:buChar char="●"/>
            </a:pPr>
            <a:r>
              <a:rPr lang="es-ES" sz="2000" b="0" i="0" u="none" strike="noStrike" cap="none">
                <a:solidFill>
                  <a:schemeClr val="dk1"/>
                </a:solidFill>
                <a:latin typeface="Arial"/>
                <a:ea typeface="Arial"/>
                <a:cs typeface="Arial"/>
                <a:sym typeface="Arial"/>
              </a:rPr>
              <a:t>Dónde se publican y preservan, incluyendo los costes asociados del personal dedicado a la curación de datos, actividades de administración o los costes para adquirir o crear servicios de administración de datos.</a:t>
            </a:r>
            <a:endParaRPr sz="2000" b="0" i="0" u="none" strike="noStrike" cap="none">
              <a:solidFill>
                <a:schemeClr val="dk1"/>
              </a:solidFill>
              <a:latin typeface="Arial"/>
              <a:ea typeface="Arial"/>
              <a:cs typeface="Arial"/>
              <a:sym typeface="Arial"/>
            </a:endParaRPr>
          </a:p>
          <a:p>
            <a:pPr marL="0" marR="50800" lvl="0" indent="0" algn="l" rtl="0">
              <a:lnSpc>
                <a:spcPct val="150000"/>
              </a:lnSpc>
              <a:spcBef>
                <a:spcPts val="1500"/>
              </a:spcBef>
              <a:spcAft>
                <a:spcPts val="800"/>
              </a:spcAft>
              <a:buClr>
                <a:srgbClr val="000000"/>
              </a:buClr>
              <a:buSzPts val="1700"/>
              <a:buFont typeface="Arial"/>
              <a:buNone/>
            </a:pPr>
            <a:r>
              <a:rPr lang="es-ES" sz="1700" b="1" i="0" u="none" strike="noStrike" cap="none">
                <a:solidFill>
                  <a:srgbClr val="212121"/>
                </a:solidFill>
                <a:highlight>
                  <a:srgbClr val="FFFF00"/>
                </a:highlight>
                <a:latin typeface="Roboto"/>
                <a:ea typeface="Roboto"/>
                <a:cs typeface="Roboto"/>
                <a:sym typeface="Roboto"/>
              </a:rPr>
              <a:t> </a:t>
            </a:r>
            <a:endParaRPr sz="1800" b="0" i="0" u="none" strike="noStrike" cap="none">
              <a:solidFill>
                <a:schemeClr val="dk1"/>
              </a:solidFill>
              <a:latin typeface="Arial"/>
              <a:ea typeface="Arial"/>
              <a:cs typeface="Arial"/>
              <a:sym typeface="Arial"/>
            </a:endParaRPr>
          </a:p>
        </p:txBody>
      </p:sp>
      <p:pic>
        <p:nvPicPr>
          <p:cNvPr id="80" name="Google Shape;80;g3094f9a4d2e_0_15"/>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81" name="Google Shape;81;g3094f9a4d2e_0_15"/>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82" name="Google Shape;82;g3094f9a4d2e_0_15"/>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83" name="Google Shape;83;g3094f9a4d2e_0_15"/>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6</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88"/>
        <p:cNvGrpSpPr/>
        <p:nvPr/>
      </p:nvGrpSpPr>
      <p:grpSpPr>
        <a:xfrm>
          <a:off x="0" y="0"/>
          <a:ext cx="0" cy="0"/>
          <a:chOff x="0" y="0"/>
          <a:chExt cx="0" cy="0"/>
        </a:xfrm>
      </p:grpSpPr>
      <p:pic>
        <p:nvPicPr>
          <p:cNvPr id="89" name="Google Shape;89;g3094f9a4d2e_0_26"/>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90" name="Google Shape;90;g3094f9a4d2e_0_26"/>
          <p:cNvSpPr/>
          <p:nvPr/>
        </p:nvSpPr>
        <p:spPr>
          <a:xfrm>
            <a:off x="1744550" y="998650"/>
            <a:ext cx="9457200" cy="4858500"/>
          </a:xfrm>
          <a:prstGeom prst="rect">
            <a:avLst/>
          </a:prstGeom>
          <a:noFill/>
          <a:ln>
            <a:noFill/>
          </a:ln>
        </p:spPr>
        <p:txBody>
          <a:bodyPr spcFirstLastPara="1" wrap="square" lIns="90000" tIns="46800" rIns="90000" bIns="46800" anchor="t" anchorCtr="0">
            <a:noAutofit/>
          </a:bodyPr>
          <a:lstStyle/>
          <a:p>
            <a:pPr marL="343080" marR="0" lvl="0" indent="-328679" algn="just"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000000"/>
                </a:solidFill>
                <a:latin typeface="Arial"/>
                <a:ea typeface="Arial"/>
                <a:cs typeface="Arial"/>
                <a:sym typeface="Arial"/>
              </a:rPr>
              <a:t>PGDOnline es una herramienta web en línea, basada en Argos, desarrollada por OpenAIRE y adaptada por el Consorcio Madroño y sus universidades miembro. </a:t>
            </a:r>
            <a:endParaRPr sz="1800" b="1"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s-ES" sz="1800" b="0" i="0" u="none" strike="noStrike" cap="none">
                <a:solidFill>
                  <a:schemeClr val="dk1"/>
                </a:solidFill>
                <a:latin typeface="Arial"/>
                <a:ea typeface="Arial"/>
                <a:cs typeface="Arial"/>
                <a:sym typeface="Arial"/>
              </a:rPr>
              <a:t>Permite crear, almacenar y compartir un Plan de Gestión de Datos.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s-ES" sz="1800" b="0" i="0" u="none" strike="noStrike" cap="none">
                <a:solidFill>
                  <a:srgbClr val="000000"/>
                </a:solidFill>
                <a:latin typeface="Arial"/>
                <a:ea typeface="Arial"/>
                <a:cs typeface="Arial"/>
                <a:sym typeface="Arial"/>
              </a:rPr>
              <a:t>Proporciona plantillas (traducidas al castellano por el Consorcio Madroño) adaptadas a los requerimientos de Horizonte 2020 y Horizonte Europa.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s-ES" sz="1800" b="0" i="0" u="none" strike="noStrike" cap="none">
                <a:solidFill>
                  <a:srgbClr val="000000"/>
                </a:solidFill>
                <a:latin typeface="Arial"/>
                <a:ea typeface="Arial"/>
                <a:cs typeface="Arial"/>
                <a:sym typeface="Arial"/>
              </a:rPr>
              <a:t>5 plantillas:</a:t>
            </a:r>
            <a:endParaRPr sz="1800" b="0" i="0" u="none" strike="noStrike" cap="none">
              <a:solidFill>
                <a:srgbClr val="00000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s-ES" sz="1800" b="0" i="0" u="none" strike="noStrike" cap="none">
                <a:solidFill>
                  <a:srgbClr val="000000"/>
                </a:solidFill>
                <a:latin typeface="Arial"/>
                <a:ea typeface="Arial"/>
                <a:cs typeface="Arial"/>
                <a:sym typeface="Arial"/>
              </a:rPr>
              <a:t>Horizon Europe. English Version</a:t>
            </a: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s-ES" sz="1800" b="0" i="0" u="none" strike="noStrike" cap="none">
                <a:solidFill>
                  <a:srgbClr val="000000"/>
                </a:solidFill>
                <a:latin typeface="Arial"/>
                <a:ea typeface="Arial"/>
                <a:cs typeface="Arial"/>
                <a:sym typeface="Arial"/>
              </a:rPr>
              <a:t>Horizonte Europa. Versión española</a:t>
            </a: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s-ES" sz="1800" b="0" i="0" u="none" strike="noStrike" cap="none">
                <a:solidFill>
                  <a:srgbClr val="000000"/>
                </a:solidFill>
                <a:latin typeface="Arial"/>
                <a:ea typeface="Arial"/>
                <a:cs typeface="Arial"/>
                <a:sym typeface="Arial"/>
              </a:rPr>
              <a:t>New English H2020 Template</a:t>
            </a: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s-ES" sz="1800" b="0" i="0" u="none" strike="noStrike" cap="none">
                <a:solidFill>
                  <a:srgbClr val="000000"/>
                </a:solidFill>
                <a:latin typeface="Arial"/>
                <a:ea typeface="Arial"/>
                <a:cs typeface="Arial"/>
                <a:sym typeface="Arial"/>
              </a:rPr>
              <a:t>Nueva Plantilla H2020 en español</a:t>
            </a: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Char char="○"/>
            </a:pPr>
            <a:r>
              <a:rPr lang="es-ES" sz="1800" b="1" i="0" u="none" strike="noStrike" cap="none">
                <a:solidFill>
                  <a:srgbClr val="000000"/>
                </a:solidFill>
                <a:latin typeface="Arial"/>
                <a:ea typeface="Arial"/>
                <a:cs typeface="Arial"/>
                <a:sym typeface="Arial"/>
              </a:rPr>
              <a:t>Plantilla recomendada proyectos nacionales </a:t>
            </a:r>
            <a:r>
              <a:rPr lang="es-ES" sz="1800" b="0" i="0" u="none" strike="noStrike" cap="none">
                <a:solidFill>
                  <a:srgbClr val="000000"/>
                </a:solidFill>
                <a:latin typeface="Arial"/>
                <a:ea typeface="Arial"/>
                <a:cs typeface="Arial"/>
                <a:sym typeface="Arial"/>
              </a:rPr>
              <a:t>(Plantilla recomendada para planes de gestión de datos que no estén financiados por el Horizonte Europa)</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200" b="0"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1500"/>
              </a:spcBef>
              <a:spcAft>
                <a:spcPts val="0"/>
              </a:spcAft>
              <a:buClr>
                <a:srgbClr val="000000"/>
              </a:buClr>
              <a:buSzPts val="1100"/>
              <a:buFont typeface="Arial"/>
              <a:buNone/>
            </a:pPr>
            <a:endParaRPr sz="1200" b="0"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1500"/>
              </a:spcBef>
              <a:spcAft>
                <a:spcPts val="0"/>
              </a:spcAft>
              <a:buClr>
                <a:schemeClr val="dk1"/>
              </a:buClr>
              <a:buSzPts val="1100"/>
              <a:buFont typeface="Arial"/>
              <a:buNone/>
            </a:pPr>
            <a:endParaRPr sz="12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15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1" name="Google Shape;91;g3094f9a4d2e_0_26"/>
          <p:cNvSpPr/>
          <p:nvPr/>
        </p:nvSpPr>
        <p:spPr>
          <a:xfrm>
            <a:off x="468000" y="117360"/>
            <a:ext cx="11700000" cy="3648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2" name="Google Shape;92;g3094f9a4d2e_0_26"/>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93" name="Google Shape;93;g3094f9a4d2e_0_26"/>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94" name="Google Shape;94;g3094f9a4d2e_0_26"/>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95" name="Google Shape;95;g3094f9a4d2e_0_26"/>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7</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100"/>
        <p:cNvGrpSpPr/>
        <p:nvPr/>
      </p:nvGrpSpPr>
      <p:grpSpPr>
        <a:xfrm>
          <a:off x="0" y="0"/>
          <a:ext cx="0" cy="0"/>
          <a:chOff x="0" y="0"/>
          <a:chExt cx="0" cy="0"/>
        </a:xfrm>
      </p:grpSpPr>
      <p:pic>
        <p:nvPicPr>
          <p:cNvPr id="101" name="Google Shape;101;g3094f9a4d2e_0_40"/>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102" name="Google Shape;102;g3094f9a4d2e_0_40"/>
          <p:cNvSpPr/>
          <p:nvPr/>
        </p:nvSpPr>
        <p:spPr>
          <a:xfrm>
            <a:off x="1204750" y="721825"/>
            <a:ext cx="10224000" cy="57318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s-ES" sz="1800" b="1" i="0" u="none" strike="noStrike" cap="none">
                <a:solidFill>
                  <a:schemeClr val="dk1"/>
                </a:solidFill>
                <a:highlight>
                  <a:srgbClr val="FFFFFF"/>
                </a:highlight>
                <a:latin typeface="Arial"/>
                <a:ea typeface="Arial"/>
                <a:cs typeface="Arial"/>
                <a:sym typeface="Arial"/>
              </a:rPr>
              <a:t>Cómo funciona PGDOnline: accesible desde InvestigaM Consorcio Madroño</a:t>
            </a:r>
            <a:endParaRPr sz="1800" b="1"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1500"/>
              </a:spcBef>
              <a:spcAft>
                <a:spcPts val="0"/>
              </a:spcAft>
              <a:buClr>
                <a:schemeClr val="dk1"/>
              </a:buClr>
              <a:buSzPts val="1100"/>
              <a:buFont typeface="Arial"/>
              <a:buNone/>
            </a:pPr>
            <a:r>
              <a:rPr lang="es-ES" sz="1800" b="0" i="0" u="none" strike="noStrike" cap="none">
                <a:solidFill>
                  <a:schemeClr val="dk1"/>
                </a:solidFill>
                <a:highlight>
                  <a:srgbClr val="FFFFFF"/>
                </a:highlight>
                <a:latin typeface="Arial"/>
                <a:ea typeface="Arial"/>
                <a:cs typeface="Arial"/>
                <a:sym typeface="Arial"/>
              </a:rPr>
              <a:t>Identificación: Google o RedIris</a:t>
            </a:r>
            <a:endParaRPr sz="1800" b="0"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1500"/>
              </a:spcBef>
              <a:spcAft>
                <a:spcPts val="0"/>
              </a:spcAft>
              <a:buClr>
                <a:schemeClr val="dk1"/>
              </a:buClr>
              <a:buSzPts val="1100"/>
              <a:buFont typeface="Arial"/>
              <a:buNone/>
            </a:pPr>
            <a:r>
              <a:rPr lang="es-ES" sz="1800" b="1" i="0" u="none" strike="noStrike" cap="none">
                <a:solidFill>
                  <a:schemeClr val="dk1"/>
                </a:solidFill>
                <a:highlight>
                  <a:srgbClr val="FFFFFF"/>
                </a:highlight>
                <a:latin typeface="Arial"/>
                <a:ea typeface="Arial"/>
                <a:cs typeface="Arial"/>
                <a:sym typeface="Arial"/>
              </a:rPr>
              <a:t>Crear un plan</a:t>
            </a:r>
            <a:endParaRPr sz="1800" b="1" i="0" u="none" strike="noStrike" cap="none">
              <a:solidFill>
                <a:schemeClr val="dk1"/>
              </a:solidFill>
              <a:highlight>
                <a:srgbClr val="FFFFFF"/>
              </a:highlight>
              <a:latin typeface="Arial"/>
              <a:ea typeface="Arial"/>
              <a:cs typeface="Arial"/>
              <a:sym typeface="Arial"/>
            </a:endParaRPr>
          </a:p>
          <a:p>
            <a:pPr marL="457200" marR="0" lvl="0" indent="-342900" algn="l" rtl="0">
              <a:lnSpc>
                <a:spcPct val="115000"/>
              </a:lnSpc>
              <a:spcBef>
                <a:spcPts val="1500"/>
              </a:spcBef>
              <a:spcAft>
                <a:spcPts val="0"/>
              </a:spcAft>
              <a:buClr>
                <a:schemeClr val="dk1"/>
              </a:buClr>
              <a:buSzPts val="1800"/>
              <a:buFont typeface="Arial"/>
              <a:buChar char="●"/>
            </a:pPr>
            <a:r>
              <a:rPr lang="es-ES" sz="1800" b="1" i="0" u="none" strike="noStrike" cap="none">
                <a:solidFill>
                  <a:schemeClr val="dk1"/>
                </a:solidFill>
                <a:highlight>
                  <a:srgbClr val="FFFFFF"/>
                </a:highlight>
                <a:latin typeface="Arial"/>
                <a:ea typeface="Arial"/>
                <a:cs typeface="Arial"/>
                <a:sym typeface="Arial"/>
              </a:rPr>
              <a:t>‘Iniciar un nuevo PGD’</a:t>
            </a:r>
            <a:r>
              <a:rPr lang="es-ES" sz="1800" b="0" i="0" u="none" strike="noStrike" cap="none">
                <a:solidFill>
                  <a:schemeClr val="dk1"/>
                </a:solidFill>
                <a:highlight>
                  <a:srgbClr val="FFFFFF"/>
                </a:highlight>
                <a:latin typeface="Arial"/>
                <a:ea typeface="Arial"/>
                <a:cs typeface="Arial"/>
                <a:sym typeface="Arial"/>
              </a:rPr>
              <a:t>. </a:t>
            </a:r>
            <a:endParaRPr sz="1800" b="0" i="0" u="none" strike="noStrike" cap="none">
              <a:solidFill>
                <a:schemeClr val="dk1"/>
              </a:solidFill>
              <a:highlight>
                <a:srgbClr val="FFFFFF"/>
              </a:highlight>
              <a:latin typeface="Arial"/>
              <a:ea typeface="Arial"/>
              <a:cs typeface="Arial"/>
              <a:sym typeface="Arial"/>
            </a:endParaRPr>
          </a:p>
          <a:p>
            <a:pPr marL="914400" marR="0" lvl="1" indent="-342900" algn="l" rtl="0">
              <a:lnSpc>
                <a:spcPct val="115000"/>
              </a:lnSpc>
              <a:spcBef>
                <a:spcPts val="0"/>
              </a:spcBef>
              <a:spcAft>
                <a:spcPts val="0"/>
              </a:spcAft>
              <a:buClr>
                <a:schemeClr val="dk1"/>
              </a:buClr>
              <a:buSzPts val="1800"/>
              <a:buFont typeface="Arial"/>
              <a:buChar char="○"/>
            </a:pPr>
            <a:r>
              <a:rPr lang="es-ES" sz="1800" b="0" i="0" u="none" strike="noStrike" cap="none">
                <a:solidFill>
                  <a:schemeClr val="dk1"/>
                </a:solidFill>
                <a:highlight>
                  <a:srgbClr val="FFFFFF"/>
                </a:highlight>
                <a:latin typeface="Arial"/>
                <a:ea typeface="Arial"/>
                <a:cs typeface="Arial"/>
                <a:sym typeface="Arial"/>
              </a:rPr>
              <a:t>Importar desde Fichero un PGD ya existente</a:t>
            </a:r>
            <a:endParaRPr sz="1800" b="0" i="0" u="none" strike="noStrike" cap="none">
              <a:solidFill>
                <a:schemeClr val="dk1"/>
              </a:solidFill>
              <a:highlight>
                <a:srgbClr val="FFFFFF"/>
              </a:highlight>
              <a:latin typeface="Arial"/>
              <a:ea typeface="Arial"/>
              <a:cs typeface="Arial"/>
              <a:sym typeface="Arial"/>
            </a:endParaRPr>
          </a:p>
          <a:p>
            <a:pPr marL="914400" marR="0" lvl="1" indent="-342900" algn="l" rtl="0">
              <a:lnSpc>
                <a:spcPct val="115000"/>
              </a:lnSpc>
              <a:spcBef>
                <a:spcPts val="0"/>
              </a:spcBef>
              <a:spcAft>
                <a:spcPts val="0"/>
              </a:spcAft>
              <a:buClr>
                <a:schemeClr val="dk1"/>
              </a:buClr>
              <a:buSzPts val="1800"/>
              <a:buFont typeface="Arial"/>
              <a:buChar char="○"/>
            </a:pPr>
            <a:r>
              <a:rPr lang="es-ES" sz="1800" b="0" i="0" u="none" strike="noStrike" cap="none">
                <a:solidFill>
                  <a:schemeClr val="dk1"/>
                </a:solidFill>
                <a:highlight>
                  <a:srgbClr val="FFFFFF"/>
                </a:highlight>
                <a:latin typeface="Arial"/>
                <a:ea typeface="Arial"/>
                <a:cs typeface="Arial"/>
                <a:sym typeface="Arial"/>
              </a:rPr>
              <a:t>Crear uno desde cero pulsando el botón “Lanzar el Asistente”</a:t>
            </a:r>
            <a:endParaRPr sz="1800" b="0" i="0" u="none" strike="noStrike" cap="none">
              <a:solidFill>
                <a:schemeClr val="dk1"/>
              </a:solidFill>
              <a:highlight>
                <a:srgbClr val="FFFFFF"/>
              </a:highlight>
              <a:latin typeface="Arial"/>
              <a:ea typeface="Arial"/>
              <a:cs typeface="Arial"/>
              <a:sym typeface="Arial"/>
            </a:endParaRPr>
          </a:p>
          <a:p>
            <a:pPr marL="914400" marR="0" lvl="1" indent="-342900" algn="l" rtl="0">
              <a:lnSpc>
                <a:spcPct val="115000"/>
              </a:lnSpc>
              <a:spcBef>
                <a:spcPts val="0"/>
              </a:spcBef>
              <a:spcAft>
                <a:spcPts val="0"/>
              </a:spcAft>
              <a:buClr>
                <a:schemeClr val="dk1"/>
              </a:buClr>
              <a:buSzPts val="1800"/>
              <a:buFont typeface="Arial"/>
              <a:buChar char="○"/>
            </a:pPr>
            <a:r>
              <a:rPr lang="es-ES" sz="1800" b="1" i="0" u="none" strike="noStrike" cap="none">
                <a:solidFill>
                  <a:schemeClr val="dk1"/>
                </a:solidFill>
                <a:highlight>
                  <a:schemeClr val="lt1"/>
                </a:highlight>
                <a:latin typeface="Arial"/>
                <a:ea typeface="Arial"/>
                <a:cs typeface="Arial"/>
                <a:sym typeface="Arial"/>
              </a:rPr>
              <a:t>Escribir el plan</a:t>
            </a:r>
            <a:endParaRPr sz="1800" b="1" i="0" u="none" strike="noStrike" cap="none">
              <a:solidFill>
                <a:schemeClr val="dk1"/>
              </a:solidFill>
              <a:highlight>
                <a:schemeClr val="lt1"/>
              </a:highlight>
              <a:latin typeface="Arial"/>
              <a:ea typeface="Arial"/>
              <a:cs typeface="Arial"/>
              <a:sym typeface="Arial"/>
            </a:endParaRPr>
          </a:p>
          <a:p>
            <a:pPr marL="1828800" marR="0" lvl="3" indent="-342900" algn="l" rtl="0">
              <a:lnSpc>
                <a:spcPct val="115000"/>
              </a:lnSpc>
              <a:spcBef>
                <a:spcPts val="0"/>
              </a:spcBef>
              <a:spcAft>
                <a:spcPts val="0"/>
              </a:spcAft>
              <a:buClr>
                <a:schemeClr val="dk1"/>
              </a:buClr>
              <a:buSzPts val="1800"/>
              <a:buFont typeface="Arial"/>
              <a:buChar char="●"/>
            </a:pPr>
            <a:r>
              <a:rPr lang="es-ES" sz="1800" b="0" i="0" u="none" strike="noStrike" cap="none">
                <a:solidFill>
                  <a:schemeClr val="dk1"/>
                </a:solidFill>
                <a:highlight>
                  <a:schemeClr val="lt1"/>
                </a:highlight>
                <a:latin typeface="Arial"/>
                <a:ea typeface="Arial"/>
                <a:cs typeface="Arial"/>
                <a:sym typeface="Arial"/>
              </a:rPr>
              <a:t>Introducir información básica sobre el Plan de Gestión de Datos:</a:t>
            </a:r>
            <a:endParaRPr sz="1800" b="0" i="0" u="none" strike="noStrike" cap="none">
              <a:solidFill>
                <a:schemeClr val="dk1"/>
              </a:solidFill>
              <a:highlight>
                <a:schemeClr val="lt1"/>
              </a:highlight>
              <a:latin typeface="Arial"/>
              <a:ea typeface="Arial"/>
              <a:cs typeface="Arial"/>
              <a:sym typeface="Arial"/>
            </a:endParaRPr>
          </a:p>
          <a:p>
            <a:pPr marL="2743200" marR="0" lvl="5" indent="-342900" algn="l" rtl="0">
              <a:lnSpc>
                <a:spcPct val="115000"/>
              </a:lnSpc>
              <a:spcBef>
                <a:spcPts val="0"/>
              </a:spcBef>
              <a:spcAft>
                <a:spcPts val="0"/>
              </a:spcAft>
              <a:buClr>
                <a:schemeClr val="dk1"/>
              </a:buClr>
              <a:buSzPts val="1800"/>
              <a:buFont typeface="Arial"/>
              <a:buChar char="■"/>
            </a:pPr>
            <a:r>
              <a:rPr lang="es-ES" sz="1800" b="0" i="0" u="none" strike="noStrike" cap="none">
                <a:solidFill>
                  <a:schemeClr val="dk1"/>
                </a:solidFill>
                <a:highlight>
                  <a:schemeClr val="lt1"/>
                </a:highlight>
                <a:latin typeface="Arial"/>
                <a:ea typeface="Arial"/>
                <a:cs typeface="Arial"/>
                <a:sym typeface="Arial"/>
              </a:rPr>
              <a:t>Detalles generales (título, descripción, …).</a:t>
            </a:r>
            <a:endParaRPr sz="1800" b="0" i="0" u="none" strike="noStrike" cap="none">
              <a:solidFill>
                <a:schemeClr val="dk1"/>
              </a:solidFill>
              <a:highlight>
                <a:schemeClr val="lt1"/>
              </a:highlight>
              <a:latin typeface="Arial"/>
              <a:ea typeface="Arial"/>
              <a:cs typeface="Arial"/>
              <a:sym typeface="Arial"/>
            </a:endParaRPr>
          </a:p>
          <a:p>
            <a:pPr marL="2743200" marR="0" lvl="5" indent="-342900" algn="l" rtl="0">
              <a:lnSpc>
                <a:spcPct val="115000"/>
              </a:lnSpc>
              <a:spcBef>
                <a:spcPts val="0"/>
              </a:spcBef>
              <a:spcAft>
                <a:spcPts val="0"/>
              </a:spcAft>
              <a:buClr>
                <a:schemeClr val="dk1"/>
              </a:buClr>
              <a:buSzPts val="1800"/>
              <a:buFont typeface="Arial"/>
              <a:buChar char="■"/>
            </a:pPr>
            <a:r>
              <a:rPr lang="es-ES" sz="1800" b="0" i="0" u="none" strike="noStrike" cap="none">
                <a:solidFill>
                  <a:schemeClr val="dk1"/>
                </a:solidFill>
                <a:highlight>
                  <a:schemeClr val="lt1"/>
                </a:highlight>
                <a:latin typeface="Arial"/>
                <a:ea typeface="Arial"/>
                <a:cs typeface="Arial"/>
                <a:sym typeface="Arial"/>
              </a:rPr>
              <a:t>Información sobre la financiación.</a:t>
            </a:r>
            <a:endParaRPr sz="1800" b="0" i="0" u="none" strike="noStrike" cap="none">
              <a:solidFill>
                <a:schemeClr val="dk1"/>
              </a:solidFill>
              <a:highlight>
                <a:schemeClr val="lt1"/>
              </a:highlight>
              <a:latin typeface="Arial"/>
              <a:ea typeface="Arial"/>
              <a:cs typeface="Arial"/>
              <a:sym typeface="Arial"/>
            </a:endParaRPr>
          </a:p>
          <a:p>
            <a:pPr marL="2743200" marR="0" lvl="5" indent="-342900" algn="l" rtl="0">
              <a:lnSpc>
                <a:spcPct val="115000"/>
              </a:lnSpc>
              <a:spcBef>
                <a:spcPts val="0"/>
              </a:spcBef>
              <a:spcAft>
                <a:spcPts val="0"/>
              </a:spcAft>
              <a:buClr>
                <a:schemeClr val="dk1"/>
              </a:buClr>
              <a:buSzPts val="1800"/>
              <a:buFont typeface="Arial"/>
              <a:buChar char="■"/>
            </a:pPr>
            <a:r>
              <a:rPr lang="es-ES" sz="1800" b="0" i="0" u="none" strike="noStrike" cap="none">
                <a:solidFill>
                  <a:schemeClr val="dk1"/>
                </a:solidFill>
                <a:highlight>
                  <a:schemeClr val="lt1"/>
                </a:highlight>
                <a:latin typeface="Arial"/>
                <a:ea typeface="Arial"/>
                <a:cs typeface="Arial"/>
                <a:sym typeface="Arial"/>
              </a:rPr>
              <a:t>La licencia y visibilidad del PGD: no es obligatorio pero sí recomendable hacerlo público</a:t>
            </a:r>
            <a:endParaRPr sz="1800" b="0" i="0" u="none" strike="noStrike" cap="none">
              <a:solidFill>
                <a:schemeClr val="dk1"/>
              </a:solidFill>
              <a:highlight>
                <a:schemeClr val="lt1"/>
              </a:highlight>
              <a:latin typeface="Arial"/>
              <a:ea typeface="Arial"/>
              <a:cs typeface="Arial"/>
              <a:sym typeface="Arial"/>
            </a:endParaRPr>
          </a:p>
          <a:p>
            <a:pPr marL="2743200" marR="0" lvl="5" indent="-342900" algn="l" rtl="0">
              <a:lnSpc>
                <a:spcPct val="115000"/>
              </a:lnSpc>
              <a:spcBef>
                <a:spcPts val="0"/>
              </a:spcBef>
              <a:spcAft>
                <a:spcPts val="0"/>
              </a:spcAft>
              <a:buClr>
                <a:schemeClr val="dk1"/>
              </a:buClr>
              <a:buSzPts val="1800"/>
              <a:buFont typeface="Arial"/>
              <a:buChar char="■"/>
            </a:pPr>
            <a:r>
              <a:rPr lang="es-ES" sz="1800" b="0" i="0" u="none" strike="noStrike" cap="none">
                <a:solidFill>
                  <a:schemeClr val="dk1"/>
                </a:solidFill>
                <a:highlight>
                  <a:schemeClr val="lt1"/>
                </a:highlight>
                <a:latin typeface="Arial"/>
                <a:ea typeface="Arial"/>
                <a:cs typeface="Arial"/>
                <a:sym typeface="Arial"/>
              </a:rPr>
              <a:t>La plantilla base con la que se describirán los datasets. </a:t>
            </a:r>
            <a:endParaRPr sz="1800" b="0" i="0" u="none" strike="noStrike" cap="none">
              <a:solidFill>
                <a:schemeClr val="dk1"/>
              </a:solidFill>
              <a:highlight>
                <a:schemeClr val="lt1"/>
              </a:highlight>
              <a:latin typeface="Arial"/>
              <a:ea typeface="Arial"/>
              <a:cs typeface="Arial"/>
              <a:sym typeface="Arial"/>
            </a:endParaRPr>
          </a:p>
          <a:p>
            <a:pPr marL="1371600" marR="0" lvl="0" indent="0" algn="l" rtl="0">
              <a:lnSpc>
                <a:spcPct val="115000"/>
              </a:lnSpc>
              <a:spcBef>
                <a:spcPts val="150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343080" marR="0" lvl="0" indent="-328679" algn="just" rtl="0">
              <a:lnSpc>
                <a:spcPct val="100000"/>
              </a:lnSpc>
              <a:spcBef>
                <a:spcPts val="15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3" name="Google Shape;103;g3094f9a4d2e_0_40"/>
          <p:cNvSpPr/>
          <p:nvPr/>
        </p:nvSpPr>
        <p:spPr>
          <a:xfrm>
            <a:off x="468000" y="117360"/>
            <a:ext cx="11700000" cy="3648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04" name="Google Shape;104;g3094f9a4d2e_0_40"/>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105" name="Google Shape;105;g3094f9a4d2e_0_40"/>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106" name="Google Shape;106;g3094f9a4d2e_0_40"/>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107" name="Google Shape;107;g3094f9a4d2e_0_40"/>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8</a:t>
            </a:fld>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58431"/>
          </a:srgbClr>
        </a:solidFill>
        <a:effectLst/>
      </p:bgPr>
    </p:bg>
    <p:spTree>
      <p:nvGrpSpPr>
        <p:cNvPr id="1" name="Shape 112"/>
        <p:cNvGrpSpPr/>
        <p:nvPr/>
      </p:nvGrpSpPr>
      <p:grpSpPr>
        <a:xfrm>
          <a:off x="0" y="0"/>
          <a:ext cx="0" cy="0"/>
          <a:chOff x="0" y="0"/>
          <a:chExt cx="0" cy="0"/>
        </a:xfrm>
      </p:grpSpPr>
      <p:pic>
        <p:nvPicPr>
          <p:cNvPr id="113" name="Google Shape;113;g30d62ab3be9_0_2"/>
          <p:cNvPicPr preferRelativeResize="0"/>
          <p:nvPr/>
        </p:nvPicPr>
        <p:blipFill rotWithShape="1">
          <a:blip r:embed="rId3">
            <a:alphaModFix/>
          </a:blip>
          <a:srcRect/>
          <a:stretch/>
        </p:blipFill>
        <p:spPr>
          <a:xfrm>
            <a:off x="29520" y="-1080"/>
            <a:ext cx="12191760" cy="552240"/>
          </a:xfrm>
          <a:prstGeom prst="rect">
            <a:avLst/>
          </a:prstGeom>
          <a:noFill/>
          <a:ln>
            <a:noFill/>
          </a:ln>
        </p:spPr>
      </p:pic>
      <p:sp>
        <p:nvSpPr>
          <p:cNvPr id="114" name="Google Shape;114;g30d62ab3be9_0_2"/>
          <p:cNvSpPr/>
          <p:nvPr/>
        </p:nvSpPr>
        <p:spPr>
          <a:xfrm>
            <a:off x="1204750" y="721825"/>
            <a:ext cx="9700200" cy="57318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343080" marR="0" lvl="0" indent="-328679" algn="just" rtl="0">
              <a:lnSpc>
                <a:spcPct val="100000"/>
              </a:lnSpc>
              <a:spcBef>
                <a:spcPts val="15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3080" marR="0" lvl="0" indent="-328679" algn="just" rtl="0">
              <a:lnSpc>
                <a:spcPct val="100000"/>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5" name="Google Shape;115;g30d62ab3be9_0_2"/>
          <p:cNvSpPr/>
          <p:nvPr/>
        </p:nvSpPr>
        <p:spPr>
          <a:xfrm>
            <a:off x="468000" y="117360"/>
            <a:ext cx="11700000" cy="36480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6" name="Google Shape;116;g30d62ab3be9_0_2"/>
          <p:cNvPicPr preferRelativeResize="0"/>
          <p:nvPr/>
        </p:nvPicPr>
        <p:blipFill rotWithShape="1">
          <a:blip r:embed="rId4">
            <a:alphaModFix/>
          </a:blip>
          <a:srcRect/>
          <a:stretch/>
        </p:blipFill>
        <p:spPr>
          <a:xfrm>
            <a:off x="86760" y="13680"/>
            <a:ext cx="488880" cy="498960"/>
          </a:xfrm>
          <a:prstGeom prst="rect">
            <a:avLst/>
          </a:prstGeom>
          <a:noFill/>
          <a:ln>
            <a:noFill/>
          </a:ln>
        </p:spPr>
      </p:pic>
      <p:pic>
        <p:nvPicPr>
          <p:cNvPr id="117" name="Google Shape;117;g30d62ab3be9_0_2"/>
          <p:cNvPicPr preferRelativeResize="0"/>
          <p:nvPr/>
        </p:nvPicPr>
        <p:blipFill rotWithShape="1">
          <a:blip r:embed="rId5">
            <a:alphaModFix/>
          </a:blip>
          <a:srcRect/>
          <a:stretch/>
        </p:blipFill>
        <p:spPr>
          <a:xfrm>
            <a:off x="5400" y="6660000"/>
            <a:ext cx="12191402" cy="224640"/>
          </a:xfrm>
          <a:prstGeom prst="rect">
            <a:avLst/>
          </a:prstGeom>
          <a:noFill/>
          <a:ln>
            <a:noFill/>
          </a:ln>
        </p:spPr>
      </p:pic>
      <p:sp>
        <p:nvSpPr>
          <p:cNvPr id="118" name="Google Shape;118;g30d62ab3be9_0_2"/>
          <p:cNvSpPr/>
          <p:nvPr/>
        </p:nvSpPr>
        <p:spPr>
          <a:xfrm>
            <a:off x="0" y="6633360"/>
            <a:ext cx="10224000" cy="273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Arial"/>
                <a:ea typeface="Arial"/>
                <a:cs typeface="Arial"/>
                <a:sym typeface="Arial"/>
              </a:rPr>
              <a:t>Datos de investigación: Experiencias, retos y oportunidades ante la reforma de la evaluación de la investigación</a:t>
            </a:r>
            <a:endParaRPr sz="1200" b="0" i="0" u="none" strike="noStrike" cap="none">
              <a:solidFill>
                <a:srgbClr val="000000"/>
              </a:solidFill>
              <a:latin typeface="Arial"/>
              <a:ea typeface="Arial"/>
              <a:cs typeface="Arial"/>
              <a:sym typeface="Arial"/>
            </a:endParaRPr>
          </a:p>
        </p:txBody>
      </p:sp>
      <p:sp>
        <p:nvSpPr>
          <p:cNvPr id="119" name="Google Shape;119;g30d62ab3be9_0_2"/>
          <p:cNvSpPr txBox="1"/>
          <p:nvPr/>
        </p:nvSpPr>
        <p:spPr>
          <a:xfrm>
            <a:off x="11863440" y="6632640"/>
            <a:ext cx="269400" cy="28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Times New Roman"/>
                <a:ea typeface="Times New Roman"/>
                <a:cs typeface="Times New Roman"/>
                <a:sym typeface="Times New Roman"/>
              </a:rPr>
              <a:t>9</a:t>
            </a:fld>
            <a:endParaRPr sz="1400" b="0" i="0" u="none" strike="noStrike" cap="none">
              <a:solidFill>
                <a:srgbClr val="000000"/>
              </a:solidFill>
              <a:latin typeface="Times New Roman"/>
              <a:ea typeface="Times New Roman"/>
              <a:cs typeface="Times New Roman"/>
              <a:sym typeface="Times New Roman"/>
            </a:endParaRPr>
          </a:p>
        </p:txBody>
      </p:sp>
      <p:pic>
        <p:nvPicPr>
          <p:cNvPr id="120" name="Google Shape;120;g30d62ab3be9_0_2"/>
          <p:cNvPicPr preferRelativeResize="0"/>
          <p:nvPr/>
        </p:nvPicPr>
        <p:blipFill rotWithShape="1">
          <a:blip r:embed="rId6">
            <a:alphaModFix/>
          </a:blip>
          <a:srcRect/>
          <a:stretch/>
        </p:blipFill>
        <p:spPr>
          <a:xfrm>
            <a:off x="468000" y="512650"/>
            <a:ext cx="3634125" cy="2398925"/>
          </a:xfrm>
          <a:prstGeom prst="rect">
            <a:avLst/>
          </a:prstGeom>
          <a:noFill/>
          <a:ln>
            <a:noFill/>
          </a:ln>
        </p:spPr>
      </p:pic>
      <p:pic>
        <p:nvPicPr>
          <p:cNvPr id="121" name="Google Shape;121;g30d62ab3be9_0_2"/>
          <p:cNvPicPr preferRelativeResize="0"/>
          <p:nvPr/>
        </p:nvPicPr>
        <p:blipFill rotWithShape="1">
          <a:blip r:embed="rId7">
            <a:alphaModFix/>
          </a:blip>
          <a:srcRect/>
          <a:stretch/>
        </p:blipFill>
        <p:spPr>
          <a:xfrm>
            <a:off x="2666250" y="1698550"/>
            <a:ext cx="9285051" cy="44948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3145</Words>
  <Application>Microsoft Office PowerPoint</Application>
  <PresentationFormat>Panorámica</PresentationFormat>
  <Paragraphs>832</Paragraphs>
  <Slides>41</Slides>
  <Notes>41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41</vt:i4>
      </vt:variant>
    </vt:vector>
  </HeadingPairs>
  <TitlesOfParts>
    <vt:vector size="50" baseType="lpstr">
      <vt:lpstr>Roboto</vt:lpstr>
      <vt:lpstr>Arial</vt:lpstr>
      <vt:lpstr>Helvetica Neue</vt:lpstr>
      <vt:lpstr>Noto Sans Symbols</vt:lpstr>
      <vt:lpstr>Times New Roman</vt:lpstr>
      <vt:lpstr>Titillium Web</vt:lpstr>
      <vt:lpstr>Calibri</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fernando</cp:lastModifiedBy>
  <cp:revision>1</cp:revision>
  <dcterms:created xsi:type="dcterms:W3CDTF">2021-09-21T18:37:30Z</dcterms:created>
  <dcterms:modified xsi:type="dcterms:W3CDTF">2024-10-24T07:49:45Z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r8>0</vt:r8>
  </property>
  <property fmtid="{D5CDD505-2E9C-101B-9397-08002B2CF9AE}" pid="3" name="HyperlinksChanged">
    <vt:bool>false</vt:bool>
  </property>
  <property fmtid="{D5CDD505-2E9C-101B-9397-08002B2CF9AE}" pid="4" name="LinksUpToDate">
    <vt:bool>false</vt:bool>
  </property>
  <property fmtid="{D5CDD505-2E9C-101B-9397-08002B2CF9AE}" pid="5" name="MMClips">
    <vt:r8>0</vt:r8>
  </property>
  <property fmtid="{D5CDD505-2E9C-101B-9397-08002B2CF9AE}" pid="6" name="Notes">
    <vt:r8>3</vt:r8>
  </property>
  <property fmtid="{D5CDD505-2E9C-101B-9397-08002B2CF9AE}" pid="7" name="PresentationFormat">
    <vt:lpwstr>Personalizado</vt:lpwstr>
  </property>
  <property fmtid="{D5CDD505-2E9C-101B-9397-08002B2CF9AE}" pid="8" name="ScaleCrop">
    <vt:bool>false</vt:bool>
  </property>
  <property fmtid="{D5CDD505-2E9C-101B-9397-08002B2CF9AE}" pid="9" name="ShareDoc">
    <vt:bool>false</vt:bool>
  </property>
  <property fmtid="{D5CDD505-2E9C-101B-9397-08002B2CF9AE}" pid="10" name="Slides">
    <vt:r8>3</vt:r8>
  </property>
</Properties>
</file>