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6"/>
  </p:notesMasterIdLst>
  <p:sldIdLst>
    <p:sldId id="256" r:id="rId3"/>
    <p:sldId id="257" r:id="rId4"/>
    <p:sldId id="258" r:id="rId5"/>
  </p:sldIdLst>
  <p:sldSz cx="12192000" cy="6858000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jqLT1ogEoKVdg5W9qzPiKD9DIg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1210B4-D637-4247-BCB2-8736FFDBD914}">
  <a:tblStyle styleId="{DE1210B4-D637-4247-BCB2-8736FFDBD9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35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customschemas.google.com/relationships/presentationmetadata" Target="metadata"/><Relationship Id="rId4" Type="http://schemas.openxmlformats.org/officeDocument/2006/relationships/slide" Target="slides/slide2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52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s-E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20" y="744480"/>
            <a:ext cx="6617520" cy="37216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" name="Google Shape;23;p1:notes"/>
          <p:cNvSpPr txBox="1">
            <a:spLocks noGrp="1"/>
          </p:cNvSpPr>
          <p:nvPr>
            <p:ph type="body" idx="1"/>
          </p:nvPr>
        </p:nvSpPr>
        <p:spPr>
          <a:xfrm>
            <a:off x="679680" y="4716000"/>
            <a:ext cx="5434920" cy="446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:notes"/>
          <p:cNvSpPr/>
          <p:nvPr/>
        </p:nvSpPr>
        <p:spPr>
          <a:xfrm>
            <a:off x="3850560" y="9430200"/>
            <a:ext cx="294228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5112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79680" y="4716000"/>
            <a:ext cx="5434920" cy="446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rm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:notes"/>
          <p:cNvSpPr/>
          <p:nvPr/>
        </p:nvSpPr>
        <p:spPr>
          <a:xfrm>
            <a:off x="3850560" y="9430200"/>
            <a:ext cx="294228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0dc2e82b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20" y="744480"/>
            <a:ext cx="6617400" cy="372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" name="Google Shape;50;g30dc2e82bd0_0_0:notes"/>
          <p:cNvSpPr txBox="1">
            <a:spLocks noGrp="1"/>
          </p:cNvSpPr>
          <p:nvPr>
            <p:ph type="body" idx="1"/>
          </p:nvPr>
        </p:nvSpPr>
        <p:spPr>
          <a:xfrm>
            <a:off x="679680" y="4716000"/>
            <a:ext cx="5434800" cy="4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g30dc2e82bd0_0_0:notes"/>
          <p:cNvSpPr/>
          <p:nvPr/>
        </p:nvSpPr>
        <p:spPr>
          <a:xfrm>
            <a:off x="3850560" y="9430200"/>
            <a:ext cx="29424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determinado 8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609480" y="272880"/>
            <a:ext cx="1096956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609480" y="1600200"/>
            <a:ext cx="7560" cy="452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body" idx="2"/>
          </p:nvPr>
        </p:nvSpPr>
        <p:spPr>
          <a:xfrm>
            <a:off x="617760" y="1600200"/>
            <a:ext cx="7560" cy="452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609480" y="272880"/>
            <a:ext cx="1096956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609480" y="1600200"/>
            <a:ext cx="16200" cy="452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body" idx="2"/>
          </p:nvPr>
        </p:nvSpPr>
        <p:spPr>
          <a:xfrm>
            <a:off x="627120" y="1600200"/>
            <a:ext cx="16200" cy="452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udiovisuales.upm.es/directo/index.php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8823"/>
          </a:srgbClr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20" y="-1080"/>
            <a:ext cx="12191040" cy="55152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"/>
          <p:cNvSpPr/>
          <p:nvPr/>
        </p:nvSpPr>
        <p:spPr>
          <a:xfrm>
            <a:off x="2209680" y="3753000"/>
            <a:ext cx="7769160" cy="18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i="0" u="none" strike="noStrike" cap="none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Datos de investigación: Experiencias, retos y oportunidades ante la reforma de la evaluación de la investigación</a:t>
            </a:r>
            <a:r>
              <a:rPr lang="es-ES" sz="32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ES" sz="32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"/>
          <p:cNvSpPr/>
          <p:nvPr/>
        </p:nvSpPr>
        <p:spPr>
          <a:xfrm>
            <a:off x="-52560" y="5832000"/>
            <a:ext cx="12165120" cy="53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 b="1" i="0" u="none" strike="noStrike" cap="none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rPr>
              <a:t>Madrid, 24 de octubre de 2024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0" y="6660000"/>
            <a:ext cx="12190680" cy="22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8000" y="1051560"/>
            <a:ext cx="2007720" cy="20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760" y="13680"/>
            <a:ext cx="488160" cy="498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8823"/>
          </a:srgbClr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20" y="-1080"/>
            <a:ext cx="12191040" cy="55152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"/>
          <p:cNvSpPr/>
          <p:nvPr/>
        </p:nvSpPr>
        <p:spPr>
          <a:xfrm>
            <a:off x="1744560" y="998640"/>
            <a:ext cx="9159840" cy="485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3080" marR="0" lvl="0" indent="-32868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28680" algn="just" rtl="0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28680" algn="just" rtl="0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28680" algn="just" rtl="0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28680" algn="just" rtl="0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28680" algn="just" rtl="0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28680" algn="just" rtl="0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28680" algn="just" rtl="0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28680" algn="just" rtl="0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28680" algn="just" rtl="0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28680" algn="just" rtl="0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28680" algn="just" rtl="0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28680" algn="just" rtl="0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28680" algn="just" rtl="0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28680" algn="just" rtl="0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468000" y="117360"/>
            <a:ext cx="1169928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60" y="13680"/>
            <a:ext cx="488160" cy="49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00" y="6660000"/>
            <a:ext cx="12190680" cy="22392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"/>
          <p:cNvSpPr/>
          <p:nvPr/>
        </p:nvSpPr>
        <p:spPr>
          <a:xfrm>
            <a:off x="11863440" y="6632640"/>
            <a:ext cx="26856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0" y="6633360"/>
            <a:ext cx="102232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Datos de investigación: Experiencias, retos y oportunidades ante la reforma de la evaluación de la investigación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4" name="Google Shape;44;p2"/>
          <p:cNvGraphicFramePr/>
          <p:nvPr>
            <p:extLst>
              <p:ext uri="{D42A27DB-BD31-4B8C-83A1-F6EECF244321}">
                <p14:modId xmlns:p14="http://schemas.microsoft.com/office/powerpoint/2010/main" val="2900168040"/>
              </p:ext>
            </p:extLst>
          </p:nvPr>
        </p:nvGraphicFramePr>
        <p:xfrm>
          <a:off x="433080" y="735840"/>
          <a:ext cx="11446925" cy="5271955"/>
        </p:xfrm>
        <a:graphic>
          <a:graphicData uri="http://schemas.openxmlformats.org/drawingml/2006/table">
            <a:tbl>
              <a:tblPr>
                <a:noFill/>
                <a:tableStyleId>{DE1210B4-D637-4247-BCB2-8736FFDBD914}</a:tableStyleId>
              </a:tblPr>
              <a:tblGrid>
                <a:gridCol w="113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5400">
                <a:tc>
                  <a:txBody>
                    <a:bodyPr/>
                    <a:lstStyle/>
                    <a:p>
                      <a:pPr marL="216000" marR="0" lvl="0" indent="-2160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30"/>
                        <a:buFont typeface="Noto Sans Symbols"/>
                        <a:buChar char="●"/>
                      </a:pPr>
                      <a:r>
                        <a:rPr lang="es-ES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10.00</a:t>
                      </a:r>
                      <a:endParaRPr sz="1400" b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200" marR="6120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Bienvenida y presentación</a:t>
                      </a:r>
                      <a:endParaRPr sz="1400" b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Fernando Pescador del Oso, Adjunto de Transformación Digital, Universidad Politécnica de Madrid</a:t>
                      </a:r>
                      <a:endParaRPr sz="1400" b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4250" marR="842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275">
                <a:tc>
                  <a:txBody>
                    <a:bodyPr/>
                    <a:lstStyle/>
                    <a:p>
                      <a:pPr marL="216000" marR="0" lvl="0" indent="-2160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30"/>
                        <a:buFont typeface="Noto Sans Symbols"/>
                        <a:buChar char="●"/>
                      </a:pPr>
                      <a:r>
                        <a:rPr lang="es-ES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10.10</a:t>
                      </a:r>
                      <a:endParaRPr sz="1400" b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200" marR="6120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Datos de investigación: retos, oportunidades y buenas prácticas ante la reforma de la evaluación de la investigación</a:t>
                      </a:r>
                      <a:endParaRPr sz="1400" b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Daniel Garijo Verdejo, Departamento de Inteligencia Artificial, Universidad Politécnica de Madrid</a:t>
                      </a:r>
                      <a:endParaRPr sz="1400" b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200" marR="6120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400">
                <a:tc>
                  <a:txBody>
                    <a:bodyPr/>
                    <a:lstStyle/>
                    <a:p>
                      <a:pPr marL="216000" marR="0" lvl="0" indent="-2160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30"/>
                        <a:buFont typeface="Noto Sans Symbols"/>
                        <a:buChar char="●"/>
                      </a:pPr>
                      <a:r>
                        <a:rPr lang="es-ES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es-ES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es-ES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.00</a:t>
                      </a:r>
                      <a:endParaRPr sz="1400" b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200" marR="6120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Consorcio Madroño: infraestructuras y servicios para la gestión de datos de investigación</a:t>
                      </a:r>
                      <a:endParaRPr sz="1400" b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Personal de las bibliotecas del Consorcio Madroño</a:t>
                      </a:r>
                      <a:endParaRPr sz="1400" b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4250" marR="842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275">
                <a:tc>
                  <a:txBody>
                    <a:bodyPr/>
                    <a:lstStyle/>
                    <a:p>
                      <a:pPr marL="216000" marR="0" lvl="0" indent="-2160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30"/>
                        <a:buFont typeface="Noto Sans Symbols"/>
                        <a:buChar char="●"/>
                      </a:pPr>
                      <a:r>
                        <a:rPr lang="es-ES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11.45</a:t>
                      </a:r>
                      <a:endParaRPr sz="1400" b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200" marR="6120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30"/>
                        <a:buFont typeface="Noto Sans Symbols"/>
                        <a:buNone/>
                      </a:pPr>
                      <a:r>
                        <a:rPr lang="es-ES" sz="14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Descanso / café</a:t>
                      </a:r>
                      <a:endParaRPr sz="1400" b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4250" marR="842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400">
                <a:tc>
                  <a:txBody>
                    <a:bodyPr/>
                    <a:lstStyle/>
                    <a:p>
                      <a:pPr marL="216000" marR="0" lvl="0" indent="-2160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30"/>
                        <a:buFont typeface="Noto Sans Symbols"/>
                        <a:buChar char="●"/>
                      </a:pPr>
                      <a:r>
                        <a:rPr lang="es-ES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12.15</a:t>
                      </a:r>
                      <a:endParaRPr sz="1400" b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200" marR="6120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Mesa redonda de experiencias de personal investigador</a:t>
                      </a:r>
                      <a:endParaRPr sz="1400" b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Francisco García Triviño, Departamento de Arquitectura, Universidad de Alcalá</a:t>
                      </a:r>
                      <a:endParaRPr sz="1400" b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Modesto Redrejo, Departamento de Bioquímica, Universidad Autónoma de Madrid</a:t>
                      </a:r>
                      <a:endParaRPr sz="1400" b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Manuel Martínez Neira, Departamento de Derecho Penal, Derecho Procesal e Historia del Derecho, Universidad Carlos III de Madrid.</a:t>
                      </a:r>
                      <a:endParaRPr sz="1400" b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Ana García Serrano, Departamento de Lenguaje y Sistemas Informáticos, UNED</a:t>
                      </a:r>
                      <a:endParaRPr sz="1400" b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Iván Rodríguez Suárez, Departamento de Urbanística y Gestión del Territorio, Universidad Politécnica de Madrid</a:t>
                      </a:r>
                      <a:endParaRPr sz="1400" b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Manuel Gertrudix Barrio, Departamento de Comunicación Audiovisual y Publicidad, Universidad Rey Juan Carlos</a:t>
                      </a:r>
                      <a:endParaRPr sz="1400" b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4250" marR="842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275">
                <a:tc>
                  <a:txBody>
                    <a:bodyPr/>
                    <a:lstStyle/>
                    <a:p>
                      <a:pPr marL="216000" marR="0" lvl="0" indent="-2160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30"/>
                        <a:buFont typeface="Noto Sans Symbols"/>
                        <a:buChar char="●"/>
                      </a:pPr>
                      <a:r>
                        <a:rPr lang="es-ES" sz="14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14.00</a:t>
                      </a:r>
                      <a:endParaRPr sz="1400" b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200" marR="6120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Conclusiones y clausura</a:t>
                      </a:r>
                      <a:endParaRPr sz="1400" b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1200" marR="6120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5" name="Google Shape;45;p2"/>
          <p:cNvSpPr/>
          <p:nvPr/>
        </p:nvSpPr>
        <p:spPr>
          <a:xfrm>
            <a:off x="3493080" y="6120000"/>
            <a:ext cx="3886560" cy="32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Streaming: http://audiovisuales.upm.es/directo/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80000" y="6093360"/>
            <a:ext cx="75024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"/>
          <p:cNvSpPr txBox="1"/>
          <p:nvPr/>
        </p:nvSpPr>
        <p:spPr>
          <a:xfrm>
            <a:off x="9000000" y="6008400"/>
            <a:ext cx="2434680" cy="66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225" tIns="45700" rIns="842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SSID</a:t>
            </a:r>
            <a:r>
              <a:rPr lang="es-E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ES" sz="1300">
                <a:latin typeface="arial"/>
                <a:ea typeface="arial"/>
                <a:cs typeface="arial"/>
                <a:sym typeface="arial"/>
              </a:rPr>
              <a:t>Eventos</a:t>
            </a:r>
            <a:r>
              <a:rPr lang="es-E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UPM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Contraseña</a:t>
            </a:r>
            <a:r>
              <a:rPr lang="es-E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ed4oehb7</a:t>
            </a: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8819"/>
          </a:srgbClr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g30dc2e82bd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20" y="-1080"/>
            <a:ext cx="12191040" cy="55152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g30dc2e82bd0_0_0"/>
          <p:cNvSpPr/>
          <p:nvPr/>
        </p:nvSpPr>
        <p:spPr>
          <a:xfrm>
            <a:off x="1744560" y="998640"/>
            <a:ext cx="9159900" cy="48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3080" marR="0" lvl="0" indent="-32867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28679" algn="just" rtl="0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28679" algn="just" rtl="0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28679" algn="just" rtl="0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28679" algn="just" rtl="0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28679" algn="just" rtl="0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28679" algn="just" rtl="0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28679" algn="just" rtl="0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28679" algn="just" rtl="0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28679" algn="just" rtl="0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28679" algn="just" rtl="0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28679" algn="just" rtl="0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28679" algn="just" rtl="0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28679" algn="just" rtl="0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28679" algn="just" rtl="0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g30dc2e82bd0_0_0"/>
          <p:cNvSpPr/>
          <p:nvPr/>
        </p:nvSpPr>
        <p:spPr>
          <a:xfrm>
            <a:off x="468000" y="117360"/>
            <a:ext cx="116994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g30dc2e82bd0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60" y="13680"/>
            <a:ext cx="488160" cy="49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g30dc2e82bd0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00" y="6660000"/>
            <a:ext cx="12190682" cy="22392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30dc2e82bd0_0_0"/>
          <p:cNvSpPr/>
          <p:nvPr/>
        </p:nvSpPr>
        <p:spPr>
          <a:xfrm>
            <a:off x="11863440" y="6632640"/>
            <a:ext cx="2685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30dc2e82bd0_0_0"/>
          <p:cNvSpPr/>
          <p:nvPr/>
        </p:nvSpPr>
        <p:spPr>
          <a:xfrm>
            <a:off x="0" y="6633360"/>
            <a:ext cx="10223400" cy="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Datos de investigación: Experiencias, retos y oportunidades ante la reforma de la evaluación de la investigación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g30dc2e82bd0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00475" y="780600"/>
            <a:ext cx="4391025" cy="555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Panorámica</PresentationFormat>
  <Paragraphs>59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Arial</vt:lpstr>
      <vt:lpstr>Calibri</vt:lpstr>
      <vt:lpstr>Noto Sans Symbols</vt:lpstr>
      <vt:lpstr>Times New Roman</vt:lpstr>
      <vt:lpstr>Office Theme</vt:lpstr>
      <vt:lpstr>Office Theme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fernando</cp:lastModifiedBy>
  <cp:revision>1</cp:revision>
  <dcterms:created xsi:type="dcterms:W3CDTF">2021-09-21T18:37:30Z</dcterms:created>
  <dcterms:modified xsi:type="dcterms:W3CDTF">2024-10-24T06:33:32Z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0</vt:r8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r8>0</vt:r8>
  </property>
  <property fmtid="{D5CDD505-2E9C-101B-9397-08002B2CF9AE}" pid="6" name="Notes">
    <vt:r8>3</vt:r8>
  </property>
  <property fmtid="{D5CDD505-2E9C-101B-9397-08002B2CF9AE}" pid="7" name="PresentationFormat">
    <vt:lpwstr>Personalizado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r8>3</vt:r8>
  </property>
</Properties>
</file>