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</p:sldMasterIdLst>
  <p:notesMasterIdLst>
    <p:notesMasterId r:id="rId30"/>
  </p:notesMasterIdLst>
  <p:sldIdLst>
    <p:sldId id="256" r:id="rId25"/>
    <p:sldId id="259" r:id="rId26"/>
    <p:sldId id="260" r:id="rId27"/>
    <p:sldId id="261" r:id="rId28"/>
    <p:sldId id="257" r:id="rId29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112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desplazar la diapositiva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Pulse para editar el formato de las notas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&lt;cabecera&gt;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276FAD8-4CE5-4C64-BB94-9CD08846E800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5640" cy="44650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3850560" y="9430200"/>
            <a:ext cx="2943000" cy="49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C456ABFE-0387-49CB-AB15-64E0FD08DCE8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5640" cy="44650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850560" y="9430200"/>
            <a:ext cx="2943000" cy="49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60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5640" cy="44650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850560" y="9430200"/>
            <a:ext cx="2943000" cy="49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81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5640" cy="44650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850560" y="9430200"/>
            <a:ext cx="2943000" cy="49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2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5640" cy="44650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850560" y="9430200"/>
            <a:ext cx="2943000" cy="49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FF55FFE-B5A0-4290-A129-0A1431BD37B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64656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Predetermin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4656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Predetermina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Predetermina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09480" y="396288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Predetermina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64656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determina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redeterminad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determinad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redeterminad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determinad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Predeterminad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Predeterminad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09480" y="3962880"/>
            <a:ext cx="7164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46560" y="3962880"/>
            <a:ext cx="34920" cy="215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4997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46560" y="1600200"/>
            <a:ext cx="3492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621"/>
          </a:bodyPr>
          <a:lstStyle/>
          <a:p>
            <a:pPr indent="0">
              <a:spcBef>
                <a:spcPts val="1417"/>
              </a:spcBef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8544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8544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09480" y="396288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8544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5988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70992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0948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65988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70992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4760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09480" y="3962880"/>
            <a:ext cx="14760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85440" y="3962880"/>
            <a:ext cx="7164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5988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09920" y="160020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65988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709920" y="3962880"/>
            <a:ext cx="47160" cy="215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4760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85440" y="1600200"/>
            <a:ext cx="71640" cy="452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n 131"/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4299857"/>
            <a:ext cx="7769880" cy="9201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s-ES" sz="3200" b="1" strike="noStrike" spc="-1" dirty="0">
                <a:solidFill>
                  <a:srgbClr val="A50021"/>
                </a:solidFill>
                <a:latin typeface="Arial"/>
                <a:ea typeface="DejaVu Sans"/>
              </a:rPr>
              <a:t>Datos de investigación: Experiencias, retos y oportunidades ante la reforma de la evaluación de la investigación</a:t>
            </a:r>
            <a:br>
              <a:rPr sz="1800" dirty="0"/>
            </a:br>
            <a:endParaRPr lang="es-ES" sz="1800" dirty="0"/>
          </a:p>
          <a:p>
            <a:pPr algn="ctr"/>
            <a:r>
              <a:rPr kumimoji="0" lang="es-ES" sz="2400" b="1" i="0" u="none" strike="noStrike" kern="1200" cap="none" spc="-1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/>
                <a:ea typeface="DejaVu Sans"/>
              </a:rPr>
              <a:t>Uso de e-</a:t>
            </a:r>
            <a:r>
              <a:rPr kumimoji="0" lang="es-ES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/>
                <a:ea typeface="DejaVu Sans"/>
              </a:rPr>
              <a:t>CienciaDatos</a:t>
            </a:r>
            <a:r>
              <a:rPr kumimoji="0" lang="es-ES" sz="2400" b="1" i="0" u="none" strike="noStrike" kern="1200" cap="none" spc="-1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/>
                <a:ea typeface="DejaVu Sans"/>
              </a:rPr>
              <a:t> en Biología Molecular y Bioinformática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-52560" y="5832000"/>
            <a:ext cx="12165840" cy="54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A50021"/>
                </a:solidFill>
                <a:latin typeface="Calibri"/>
                <a:ea typeface="DejaVu Sans"/>
              </a:rPr>
              <a:t>Madrid, 24 de octubre de 2024</a:t>
            </a:r>
            <a:endParaRPr lang="es-E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Imagen 134"/>
          <p:cNvPicPr/>
          <p:nvPr/>
        </p:nvPicPr>
        <p:blipFill>
          <a:blip r:embed="rId4"/>
          <a:stretch/>
        </p:blipFill>
        <p:spPr>
          <a:xfrm>
            <a:off x="5040" y="6660000"/>
            <a:ext cx="12191400" cy="224640"/>
          </a:xfrm>
          <a:prstGeom prst="rect">
            <a:avLst/>
          </a:prstGeom>
          <a:ln w="0">
            <a:noFill/>
          </a:ln>
        </p:spPr>
      </p:pic>
      <p:pic>
        <p:nvPicPr>
          <p:cNvPr id="136" name="Imagen 135"/>
          <p:cNvPicPr/>
          <p:nvPr/>
        </p:nvPicPr>
        <p:blipFill>
          <a:blip r:embed="rId5"/>
          <a:stretch/>
        </p:blipFill>
        <p:spPr>
          <a:xfrm>
            <a:off x="5148000" y="1051560"/>
            <a:ext cx="2008440" cy="2008440"/>
          </a:xfrm>
          <a:prstGeom prst="rect">
            <a:avLst/>
          </a:prstGeom>
          <a:ln w="0">
            <a:noFill/>
          </a:ln>
        </p:spPr>
      </p:pic>
      <p:pic>
        <p:nvPicPr>
          <p:cNvPr id="137" name="Imagen 136"/>
          <p:cNvPicPr/>
          <p:nvPr/>
        </p:nvPicPr>
        <p:blipFill>
          <a:blip r:embed="rId6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/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chemeClr val="bg1"/>
                </a:solidFill>
                <a:latin typeface="Arial"/>
                <a:ea typeface="Arial"/>
              </a:rPr>
              <a:t>Modesto </a:t>
            </a:r>
            <a:r>
              <a:rPr lang="es-ES" sz="1800" b="0" strike="noStrike" spc="-1" dirty="0" err="1">
                <a:solidFill>
                  <a:schemeClr val="bg1"/>
                </a:solidFill>
                <a:latin typeface="Arial"/>
                <a:ea typeface="Arial"/>
              </a:rPr>
              <a:t>Redrejo</a:t>
            </a:r>
            <a:r>
              <a:rPr lang="es-ES" sz="1800" b="0" strike="noStrike" spc="-1" dirty="0">
                <a:solidFill>
                  <a:schemeClr val="bg1"/>
                </a:solidFill>
                <a:latin typeface="Arial"/>
                <a:ea typeface="Arial"/>
              </a:rPr>
              <a:t> Rodríguez (UAM)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1" name="Imagen 140"/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/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/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E69FD1-AF81-E6FF-502E-27B8D04C8D11}"/>
              </a:ext>
            </a:extLst>
          </p:cNvPr>
          <p:cNvSpPr txBox="1"/>
          <p:nvPr/>
        </p:nvSpPr>
        <p:spPr>
          <a:xfrm>
            <a:off x="598085" y="1385355"/>
            <a:ext cx="1105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Uso</a:t>
            </a:r>
            <a:r>
              <a:rPr lang="en-US" sz="2400" b="1" dirty="0"/>
              <a:t> del </a:t>
            </a:r>
            <a:r>
              <a:rPr lang="en-US" sz="2400" b="1" dirty="0" err="1"/>
              <a:t>repositorio</a:t>
            </a:r>
            <a:r>
              <a:rPr lang="en-US" sz="2400" b="1" dirty="0"/>
              <a:t> e-</a:t>
            </a:r>
            <a:r>
              <a:rPr lang="en-US" sz="2400" b="1" dirty="0" err="1"/>
              <a:t>CienciaDatos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Biología</a:t>
            </a:r>
            <a:r>
              <a:rPr lang="en-US" sz="2400" b="1" dirty="0"/>
              <a:t> Molecular y </a:t>
            </a:r>
            <a:r>
              <a:rPr lang="en-US" sz="2400" b="1" dirty="0" err="1"/>
              <a:t>Bioinformática</a:t>
            </a:r>
            <a:endParaRPr lang="en-US" sz="2400" b="1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9688C564-35C1-3DA6-7C0D-499ED4DB8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8964" y="681140"/>
            <a:ext cx="2553756" cy="39654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A56DDAF-5F5F-FE29-CB15-093B6868C341}"/>
              </a:ext>
            </a:extLst>
          </p:cNvPr>
          <p:cNvSpPr txBox="1"/>
          <p:nvPr/>
        </p:nvSpPr>
        <p:spPr>
          <a:xfrm>
            <a:off x="1286880" y="2188155"/>
            <a:ext cx="103658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Datos </a:t>
            </a:r>
            <a:r>
              <a:rPr lang="en-US" sz="2000" dirty="0" err="1"/>
              <a:t>primarios</a:t>
            </a:r>
            <a:endParaRPr lang="en-US" sz="2000" dirty="0"/>
          </a:p>
          <a:p>
            <a:pPr marL="7429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Datos crudos de </a:t>
            </a:r>
            <a:r>
              <a:rPr lang="en-US" sz="2000" dirty="0" err="1"/>
              <a:t>secuencias</a:t>
            </a:r>
            <a:r>
              <a:rPr lang="en-US" sz="2000" dirty="0"/>
              <a:t> de DNA/RNA, </a:t>
            </a:r>
            <a:r>
              <a:rPr lang="en-US" sz="2000" dirty="0" err="1"/>
              <a:t>estructuras</a:t>
            </a:r>
            <a:r>
              <a:rPr lang="en-US" sz="2000" dirty="0"/>
              <a:t> de </a:t>
            </a:r>
            <a:r>
              <a:rPr lang="en-US" sz="2000" dirty="0" err="1"/>
              <a:t>proteínas</a:t>
            </a:r>
            <a:r>
              <a:rPr lang="en-US" sz="2000" dirty="0"/>
              <a:t>… que no </a:t>
            </a:r>
            <a:r>
              <a:rPr lang="en-US" sz="2000" dirty="0" err="1"/>
              <a:t>tienen</a:t>
            </a:r>
            <a:r>
              <a:rPr lang="en-US" sz="2000" dirty="0"/>
              <a:t> la </a:t>
            </a:r>
            <a:r>
              <a:rPr lang="en-US" sz="2000" dirty="0" err="1"/>
              <a:t>novedad</a:t>
            </a:r>
            <a:r>
              <a:rPr lang="en-US" sz="2000" dirty="0"/>
              <a:t> (u </a:t>
            </a:r>
            <a:r>
              <a:rPr lang="en-US" sz="2000" dirty="0" err="1"/>
              <a:t>otra</a:t>
            </a:r>
            <a:r>
              <a:rPr lang="en-US" sz="2000" dirty="0"/>
              <a:t> </a:t>
            </a:r>
            <a:r>
              <a:rPr lang="en-US" sz="2000" dirty="0" err="1"/>
              <a:t>característica</a:t>
            </a:r>
            <a:r>
              <a:rPr lang="en-US" sz="2000" dirty="0"/>
              <a:t>) para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repositorios</a:t>
            </a:r>
            <a:r>
              <a:rPr lang="en-US" sz="2000" dirty="0"/>
              <a:t> o BBDD </a:t>
            </a:r>
            <a:r>
              <a:rPr lang="en-US" sz="2000" dirty="0" err="1"/>
              <a:t>específicos</a:t>
            </a:r>
            <a:r>
              <a:rPr lang="en-US" sz="2000" dirty="0"/>
              <a:t>.</a:t>
            </a:r>
          </a:p>
          <a:p>
            <a:pPr marL="7429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Imagen </a:t>
            </a:r>
            <a:r>
              <a:rPr lang="en-US" sz="2000" dirty="0" err="1"/>
              <a:t>biológica</a:t>
            </a:r>
            <a:r>
              <a:rPr lang="en-US" sz="2000" dirty="0"/>
              <a:t> o </a:t>
            </a:r>
            <a:r>
              <a:rPr lang="en-US" sz="2000" dirty="0" err="1"/>
              <a:t>médica</a:t>
            </a:r>
            <a:r>
              <a:rPr lang="en-US" sz="2000" dirty="0"/>
              <a:t> (</a:t>
            </a:r>
            <a:r>
              <a:rPr lang="en-US" sz="2000" dirty="0" err="1"/>
              <a:t>Microscospía</a:t>
            </a:r>
            <a:r>
              <a:rPr lang="en-US" sz="2000" dirty="0"/>
              <a:t>, RMN, RX...)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(Meta)</a:t>
            </a:r>
            <a:r>
              <a:rPr lang="en-US" sz="2000" dirty="0" err="1"/>
              <a:t>análisis</a:t>
            </a:r>
            <a:r>
              <a:rPr lang="en-US" sz="2000" dirty="0"/>
              <a:t> de </a:t>
            </a:r>
            <a:r>
              <a:rPr lang="en-US" sz="2000" dirty="0" err="1"/>
              <a:t>datos</a:t>
            </a:r>
            <a:r>
              <a:rPr lang="en-US" sz="2000" dirty="0"/>
              <a:t> de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repositorios</a:t>
            </a:r>
            <a:r>
              <a:rPr lang="en-US" sz="2000" dirty="0"/>
              <a:t> o BBDD</a:t>
            </a:r>
          </a:p>
          <a:p>
            <a:pPr marL="7429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Análisis</a:t>
            </a:r>
            <a:r>
              <a:rPr lang="en-US" sz="2000" dirty="0"/>
              <a:t> </a:t>
            </a:r>
            <a:r>
              <a:rPr lang="en-US" sz="2000" dirty="0" err="1"/>
              <a:t>genómicos</a:t>
            </a:r>
            <a:r>
              <a:rPr lang="en-US" sz="2000" dirty="0"/>
              <a:t>, </a:t>
            </a:r>
            <a:r>
              <a:rPr lang="en-US" sz="2000" dirty="0" err="1"/>
              <a:t>genética</a:t>
            </a:r>
            <a:r>
              <a:rPr lang="en-US" sz="2000" dirty="0"/>
              <a:t> </a:t>
            </a:r>
            <a:r>
              <a:rPr lang="en-US" sz="2000" dirty="0" err="1"/>
              <a:t>poblaciones</a:t>
            </a:r>
            <a:r>
              <a:rPr lang="en-US" sz="2000" dirty="0"/>
              <a:t>,…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Software (</a:t>
            </a:r>
            <a:r>
              <a:rPr lang="en-US" sz="2000" i="1" dirty="0"/>
              <a:t>scripts</a:t>
            </a:r>
            <a:r>
              <a:rPr lang="en-US" sz="2000" dirty="0"/>
              <a:t>, </a:t>
            </a:r>
            <a:r>
              <a:rPr lang="en-US" sz="2000" i="1" dirty="0"/>
              <a:t>pipelines</a:t>
            </a:r>
            <a:r>
              <a:rPr lang="en-US" sz="2000" dirty="0"/>
              <a:t>…) que </a:t>
            </a:r>
            <a:r>
              <a:rPr lang="en-US" sz="2000" dirty="0" err="1"/>
              <a:t>necesitan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version con DOI para </a:t>
            </a:r>
            <a:r>
              <a:rPr lang="en-US" sz="2000" dirty="0" err="1"/>
              <a:t>publicar</a:t>
            </a:r>
            <a:r>
              <a:rPr lang="en-US" sz="2000" dirty="0"/>
              <a:t>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49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/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chemeClr val="bg1"/>
                </a:solidFill>
                <a:latin typeface="Arial"/>
                <a:ea typeface="Arial"/>
              </a:rPr>
              <a:t>Modesto </a:t>
            </a:r>
            <a:r>
              <a:rPr lang="es-ES" sz="1800" b="0" strike="noStrike" spc="-1" dirty="0" err="1">
                <a:solidFill>
                  <a:schemeClr val="bg1"/>
                </a:solidFill>
                <a:latin typeface="Arial"/>
                <a:ea typeface="Arial"/>
              </a:rPr>
              <a:t>Redrejo</a:t>
            </a:r>
            <a:r>
              <a:rPr lang="es-ES" sz="1800" b="0" strike="noStrike" spc="-1" dirty="0">
                <a:solidFill>
                  <a:schemeClr val="bg1"/>
                </a:solidFill>
                <a:latin typeface="Arial"/>
                <a:ea typeface="Arial"/>
              </a:rPr>
              <a:t> Rodríguez (UAM)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1" name="Imagen 140"/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/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/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E69FD1-AF81-E6FF-502E-27B8D04C8D11}"/>
              </a:ext>
            </a:extLst>
          </p:cNvPr>
          <p:cNvSpPr txBox="1"/>
          <p:nvPr/>
        </p:nvSpPr>
        <p:spPr>
          <a:xfrm>
            <a:off x="598085" y="1385355"/>
            <a:ext cx="8584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 </a:t>
            </a:r>
            <a:r>
              <a:rPr lang="en-US" sz="2400" b="1" dirty="0" err="1"/>
              <a:t>experiencia</a:t>
            </a:r>
            <a:r>
              <a:rPr lang="en-US" sz="2400" b="1" dirty="0"/>
              <a:t> con e-</a:t>
            </a:r>
            <a:r>
              <a:rPr lang="en-US" sz="2400" b="1" dirty="0" err="1"/>
              <a:t>CienciaDatos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la UAM (2023-2024)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9688C564-35C1-3DA6-7C0D-499ED4DB8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8964" y="681140"/>
            <a:ext cx="2553756" cy="3965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F3C44F-B992-2955-0EB3-DD1A598BDC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914" y="2019504"/>
            <a:ext cx="7772400" cy="2220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4789AB-50AB-AD30-5F7B-73FE4015E508}"/>
              </a:ext>
            </a:extLst>
          </p:cNvPr>
          <p:cNvSpPr txBox="1"/>
          <p:nvPr/>
        </p:nvSpPr>
        <p:spPr>
          <a:xfrm>
            <a:off x="2002971" y="4489698"/>
            <a:ext cx="9297378" cy="14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err="1"/>
              <a:t>Análisis</a:t>
            </a:r>
            <a:r>
              <a:rPr lang="en-US" dirty="0"/>
              <a:t> </a:t>
            </a:r>
            <a:r>
              <a:rPr lang="en-US" dirty="0" err="1"/>
              <a:t>comparativo</a:t>
            </a:r>
            <a:r>
              <a:rPr lang="en-US" dirty="0"/>
              <a:t> de </a:t>
            </a:r>
            <a:r>
              <a:rPr lang="en-US" dirty="0" err="1"/>
              <a:t>procedimientos</a:t>
            </a:r>
            <a:r>
              <a:rPr lang="en-US" dirty="0"/>
              <a:t> </a:t>
            </a:r>
            <a:r>
              <a:rPr lang="en-US" dirty="0" err="1"/>
              <a:t>experimentales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contexto</a:t>
            </a:r>
            <a:r>
              <a:rPr lang="en-US" dirty="0"/>
              <a:t> del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metodológico</a:t>
            </a:r>
            <a:r>
              <a:rPr lang="en-US" dirty="0"/>
              <a:t> (</a:t>
            </a:r>
            <a:r>
              <a:rPr lang="en-US" dirty="0" err="1"/>
              <a:t>amplificación</a:t>
            </a:r>
            <a:r>
              <a:rPr lang="en-US" dirty="0"/>
              <a:t> DNA)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Datos </a:t>
            </a:r>
            <a:r>
              <a:rPr lang="en-US" dirty="0" err="1"/>
              <a:t>generados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genomas</a:t>
            </a:r>
            <a:r>
              <a:rPr lang="en-US" dirty="0"/>
              <a:t> </a:t>
            </a:r>
            <a:r>
              <a:rPr lang="en-US" dirty="0" err="1"/>
              <a:t>conocidos</a:t>
            </a:r>
            <a:r>
              <a:rPr lang="en-US" dirty="0"/>
              <a:t>, no </a:t>
            </a:r>
            <a:r>
              <a:rPr lang="en-US" dirty="0" err="1"/>
              <a:t>depositables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GenBank.</a:t>
            </a:r>
          </a:p>
        </p:txBody>
      </p:sp>
    </p:spTree>
    <p:extLst>
      <p:ext uri="{BB962C8B-B14F-4D97-AF65-F5344CB8AC3E}">
        <p14:creationId xmlns:p14="http://schemas.microsoft.com/office/powerpoint/2010/main" val="376827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37"/>
          <p:cNvPicPr/>
          <p:nvPr/>
        </p:nvPicPr>
        <p:blipFill>
          <a:blip r:embed="rId3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chemeClr val="bg1"/>
                </a:solidFill>
                <a:latin typeface="Arial"/>
                <a:ea typeface="Arial"/>
              </a:rPr>
              <a:t>Modesto </a:t>
            </a:r>
            <a:r>
              <a:rPr lang="es-ES" sz="1800" b="0" strike="noStrike" spc="-1" dirty="0" err="1">
                <a:solidFill>
                  <a:schemeClr val="bg1"/>
                </a:solidFill>
                <a:latin typeface="Arial"/>
                <a:ea typeface="Arial"/>
              </a:rPr>
              <a:t>Redrejo</a:t>
            </a:r>
            <a:r>
              <a:rPr lang="es-ES" sz="1800" b="0" strike="noStrike" spc="-1" dirty="0">
                <a:solidFill>
                  <a:schemeClr val="bg1"/>
                </a:solidFill>
                <a:latin typeface="Arial"/>
                <a:ea typeface="Arial"/>
              </a:rPr>
              <a:t> Rodríguez (UAM)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1" name="Imagen 140"/>
          <p:cNvPicPr/>
          <p:nvPr/>
        </p:nvPicPr>
        <p:blipFill>
          <a:blip r:embed="rId4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/>
          <p:cNvPicPr/>
          <p:nvPr/>
        </p:nvPicPr>
        <p:blipFill>
          <a:blip r:embed="rId5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/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E69FD1-AF81-E6FF-502E-27B8D04C8D11}"/>
              </a:ext>
            </a:extLst>
          </p:cNvPr>
          <p:cNvSpPr txBox="1"/>
          <p:nvPr/>
        </p:nvSpPr>
        <p:spPr>
          <a:xfrm>
            <a:off x="598085" y="1385355"/>
            <a:ext cx="8584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 </a:t>
            </a:r>
            <a:r>
              <a:rPr lang="en-US" sz="2400" b="1" dirty="0" err="1"/>
              <a:t>experiencia</a:t>
            </a:r>
            <a:r>
              <a:rPr lang="en-US" sz="2400" b="1" dirty="0"/>
              <a:t> con e-</a:t>
            </a:r>
            <a:r>
              <a:rPr lang="en-US" sz="2400" b="1" dirty="0" err="1"/>
              <a:t>CienciaDatos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la UAM (2023-2024)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9688C564-35C1-3DA6-7C0D-499ED4DB8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8964" y="681140"/>
            <a:ext cx="2553756" cy="3965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4789AB-50AB-AD30-5F7B-73FE4015E508}"/>
              </a:ext>
            </a:extLst>
          </p:cNvPr>
          <p:cNvSpPr txBox="1"/>
          <p:nvPr/>
        </p:nvSpPr>
        <p:spPr>
          <a:xfrm>
            <a:off x="2002971" y="4489698"/>
            <a:ext cx="7930376" cy="87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Análisis</a:t>
            </a:r>
            <a:r>
              <a:rPr lang="en-US" dirty="0"/>
              <a:t> </a:t>
            </a:r>
            <a:r>
              <a:rPr lang="en-US" dirty="0" err="1"/>
              <a:t>sistemático</a:t>
            </a:r>
            <a:r>
              <a:rPr lang="en-US" dirty="0"/>
              <a:t> de </a:t>
            </a:r>
            <a:r>
              <a:rPr lang="en-US" dirty="0" err="1"/>
              <a:t>genomas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BBDD (NCBI </a:t>
            </a:r>
            <a:r>
              <a:rPr lang="en-US" dirty="0" err="1"/>
              <a:t>Genbank</a:t>
            </a:r>
            <a:r>
              <a:rPr lang="en-US" dirty="0"/>
              <a:t>), no</a:t>
            </a:r>
            <a:br>
              <a:rPr lang="en-US" dirty="0"/>
            </a:b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nuevos</a:t>
            </a:r>
            <a:r>
              <a:rPr lang="en-US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299388-F5E9-F537-8C2C-13D911D93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2971" y="2141177"/>
            <a:ext cx="7772400" cy="18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9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 And Cons Icon Images – Browse 2,726 Stock Photos, Vectors, and Video |  Adobe Stock">
            <a:extLst>
              <a:ext uri="{FF2B5EF4-FFF2-40B4-BE49-F238E27FC236}">
                <a16:creationId xmlns:a16="http://schemas.microsoft.com/office/drawing/2014/main" id="{C6DFA7CA-F874-60D9-6E52-D34D558E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196">
            <a:off x="4692169" y="1402923"/>
            <a:ext cx="2546943" cy="15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Imagen 137"/>
          <p:cNvPicPr/>
          <p:nvPr/>
        </p:nvPicPr>
        <p:blipFill>
          <a:blip r:embed="rId4"/>
          <a:stretch/>
        </p:blipFill>
        <p:spPr>
          <a:xfrm>
            <a:off x="29520" y="-1080"/>
            <a:ext cx="12191760" cy="55224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1744560" y="998640"/>
            <a:ext cx="9160560" cy="48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28680" algn="just">
              <a:lnSpc>
                <a:spcPct val="100000"/>
              </a:lnSpc>
              <a:spcBef>
                <a:spcPts val="1049"/>
              </a:spcBef>
              <a:tabLst>
                <a:tab pos="0" algn="l"/>
              </a:tabLst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468000" y="117360"/>
            <a:ext cx="1170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1800" b="0" strike="noStrike" spc="-1" dirty="0">
                <a:solidFill>
                  <a:schemeClr val="bg1"/>
                </a:solidFill>
                <a:latin typeface="Arial"/>
                <a:ea typeface="Arial"/>
              </a:rPr>
              <a:t>Modesto </a:t>
            </a:r>
            <a:r>
              <a:rPr lang="es-ES" sz="1800" b="0" strike="noStrike" spc="-1" dirty="0" err="1">
                <a:solidFill>
                  <a:schemeClr val="bg1"/>
                </a:solidFill>
                <a:latin typeface="Arial"/>
                <a:ea typeface="Arial"/>
              </a:rPr>
              <a:t>Redrejo</a:t>
            </a:r>
            <a:r>
              <a:rPr lang="es-ES" sz="1800" b="0" strike="noStrike" spc="-1" dirty="0">
                <a:solidFill>
                  <a:schemeClr val="bg1"/>
                </a:solidFill>
                <a:latin typeface="Arial"/>
                <a:ea typeface="Arial"/>
              </a:rPr>
              <a:t> Rodríguez (UAM)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1" name="Imagen 140"/>
          <p:cNvPicPr/>
          <p:nvPr/>
        </p:nvPicPr>
        <p:blipFill>
          <a:blip r:embed="rId5"/>
          <a:stretch/>
        </p:blipFill>
        <p:spPr>
          <a:xfrm>
            <a:off x="86760" y="13680"/>
            <a:ext cx="488880" cy="49896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41"/>
          <p:cNvPicPr/>
          <p:nvPr/>
        </p:nvPicPr>
        <p:blipFill>
          <a:blip r:embed="rId6"/>
          <a:stretch/>
        </p:blipFill>
        <p:spPr>
          <a:xfrm>
            <a:off x="5400" y="6660000"/>
            <a:ext cx="12191400" cy="224640"/>
          </a:xfrm>
          <a:prstGeom prst="rect">
            <a:avLst/>
          </a:prstGeom>
          <a:ln w="0">
            <a:noFill/>
          </a:ln>
        </p:spPr>
      </p:pic>
      <p:sp>
        <p:nvSpPr>
          <p:cNvPr id="143" name="CuadroTexto 142"/>
          <p:cNvSpPr txBox="1"/>
          <p:nvPr/>
        </p:nvSpPr>
        <p:spPr>
          <a:xfrm>
            <a:off x="11863440" y="6632640"/>
            <a:ext cx="269280" cy="2869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fld id="{DC31C1AF-5D5A-4AE6-9CAF-D3CD3CB98515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0" y="6633360"/>
            <a:ext cx="10224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Arial"/>
              </a:rPr>
              <a:t>Datos de investigación: Experiencias, retos y oportunidades ante la reforma de la evaluación de la investigación</a:t>
            </a:r>
            <a:endParaRPr lang="es-E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9688C564-35C1-3DA6-7C0D-499ED4DB8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78964" y="681140"/>
            <a:ext cx="2553756" cy="39654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A56DDAF-5F5F-FE29-CB15-093B6868C341}"/>
              </a:ext>
            </a:extLst>
          </p:cNvPr>
          <p:cNvSpPr txBox="1"/>
          <p:nvPr/>
        </p:nvSpPr>
        <p:spPr>
          <a:xfrm>
            <a:off x="370448" y="2354334"/>
            <a:ext cx="5118422" cy="369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Pone </a:t>
            </a:r>
            <a:r>
              <a:rPr lang="en-US" sz="2000" dirty="0" err="1"/>
              <a:t>en</a:t>
            </a:r>
            <a:r>
              <a:rPr lang="en-US" sz="2000" dirty="0"/>
              <a:t> valor </a:t>
            </a:r>
            <a:r>
              <a:rPr lang="en-US" sz="2000" dirty="0" err="1"/>
              <a:t>proyectos</a:t>
            </a:r>
            <a:r>
              <a:rPr lang="en-US" sz="2000" dirty="0"/>
              <a:t> </a:t>
            </a:r>
            <a:r>
              <a:rPr lang="en-US" sz="2000" dirty="0" err="1"/>
              <a:t>publicados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Alineado</a:t>
            </a:r>
            <a:r>
              <a:rPr lang="en-US" sz="2000" dirty="0"/>
              <a:t> con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principios</a:t>
            </a:r>
            <a:r>
              <a:rPr lang="en-US" sz="2000" dirty="0"/>
              <a:t> FAIR y</a:t>
            </a:r>
            <a:br>
              <a:rPr lang="en-US" sz="2000" dirty="0"/>
            </a:br>
            <a:r>
              <a:rPr lang="en-US" sz="2000" dirty="0"/>
              <a:t>ANECA.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Asistencia </a:t>
            </a:r>
            <a:r>
              <a:rPr lang="en-US" sz="2000" dirty="0" err="1"/>
              <a:t>técnica</a:t>
            </a:r>
            <a:r>
              <a:rPr lang="en-US" sz="2000" dirty="0"/>
              <a:t> (</a:t>
            </a:r>
            <a:r>
              <a:rPr lang="en-US" sz="2000" dirty="0" err="1"/>
              <a:t>humana</a:t>
            </a:r>
            <a:r>
              <a:rPr lang="en-US" sz="2000" dirty="0"/>
              <a:t>!).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 hay </a:t>
            </a:r>
            <a:r>
              <a:rPr lang="en-US" sz="2000" dirty="0" err="1"/>
              <a:t>letra</a:t>
            </a:r>
            <a:r>
              <a:rPr lang="en-US" sz="2000" dirty="0"/>
              <a:t> </a:t>
            </a:r>
            <a:r>
              <a:rPr lang="en-US" sz="2000" dirty="0" err="1"/>
              <a:t>pequeña</a:t>
            </a:r>
            <a:r>
              <a:rPr lang="en-US" sz="2000" dirty="0"/>
              <a:t>: </a:t>
            </a:r>
            <a:r>
              <a:rPr lang="en-US" sz="2000" dirty="0" err="1"/>
              <a:t>más</a:t>
            </a:r>
            <a:r>
              <a:rPr lang="en-US" sz="2000" dirty="0"/>
              <a:t> control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tus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r>
              <a:rPr lang="en-US" sz="2000" dirty="0"/>
              <a:t> (</a:t>
            </a:r>
            <a:r>
              <a:rPr lang="en-US" sz="2000" dirty="0" err="1"/>
              <a:t>ahora</a:t>
            </a:r>
            <a:r>
              <a:rPr lang="en-US" sz="2000" dirty="0"/>
              <a:t> y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futuro</a:t>
            </a:r>
            <a:r>
              <a:rPr lang="en-US" sz="2000" dirty="0"/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E07A92-0380-DC44-8B8B-D7D8CDCFD47F}"/>
              </a:ext>
            </a:extLst>
          </p:cNvPr>
          <p:cNvSpPr txBox="1"/>
          <p:nvPr/>
        </p:nvSpPr>
        <p:spPr>
          <a:xfrm>
            <a:off x="6879658" y="2354334"/>
            <a:ext cx="5118422" cy="369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Datos </a:t>
            </a:r>
            <a:r>
              <a:rPr lang="en-US" sz="2000" dirty="0" err="1"/>
              <a:t>nuevos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repositorios</a:t>
            </a:r>
            <a:r>
              <a:rPr lang="en-US" sz="2000" dirty="0"/>
              <a:t> o BBDD </a:t>
            </a:r>
            <a:r>
              <a:rPr lang="en-US" sz="2000" dirty="0" err="1"/>
              <a:t>específicos</a:t>
            </a:r>
            <a:r>
              <a:rPr lang="en-US" sz="2000" dirty="0"/>
              <a:t> </a:t>
            </a:r>
            <a:r>
              <a:rPr lang="en-US" sz="2000" dirty="0" err="1"/>
              <a:t>reconocidos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Algunas</a:t>
            </a:r>
            <a:r>
              <a:rPr lang="en-US" sz="2000" dirty="0"/>
              <a:t> </a:t>
            </a:r>
            <a:r>
              <a:rPr lang="en-US" sz="2000" dirty="0" err="1"/>
              <a:t>editoriales</a:t>
            </a:r>
            <a:r>
              <a:rPr lang="en-US" sz="2000" dirty="0"/>
              <a:t> </a:t>
            </a:r>
            <a:r>
              <a:rPr lang="en-US" sz="2000" dirty="0" err="1"/>
              <a:t>recomiendan</a:t>
            </a:r>
            <a:r>
              <a:rPr lang="en-US" sz="2000" dirty="0"/>
              <a:t> </a:t>
            </a:r>
            <a:r>
              <a:rPr lang="en-US" sz="2000" dirty="0" err="1"/>
              <a:t>otras</a:t>
            </a:r>
            <a:r>
              <a:rPr lang="en-US" sz="2000" dirty="0"/>
              <a:t> </a:t>
            </a:r>
            <a:r>
              <a:rPr lang="en-US" sz="2000" dirty="0" err="1"/>
              <a:t>alternativas</a:t>
            </a:r>
            <a:r>
              <a:rPr lang="en-US" sz="2000" dirty="0"/>
              <a:t> (</a:t>
            </a:r>
            <a:r>
              <a:rPr lang="en-US" sz="2000" dirty="0" err="1"/>
              <a:t>Zenodo</a:t>
            </a:r>
            <a:r>
              <a:rPr lang="en-US" sz="2000" dirty="0"/>
              <a:t>, </a:t>
            </a:r>
            <a:r>
              <a:rPr lang="en-US" sz="2000" dirty="0" err="1"/>
              <a:t>Figshare</a:t>
            </a:r>
            <a:r>
              <a:rPr lang="en-US" sz="2000" dirty="0"/>
              <a:t>…).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Desconocimiento</a:t>
            </a:r>
            <a:r>
              <a:rPr lang="en-US" sz="2000" dirty="0"/>
              <a:t> de la </a:t>
            </a:r>
            <a:r>
              <a:rPr lang="en-US" sz="2000" dirty="0" err="1"/>
              <a:t>comunidad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científica</a:t>
            </a:r>
            <a:r>
              <a:rPr lang="en-US" sz="2000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B9806D5-793F-5D74-FC2E-814E82EB12B0}"/>
              </a:ext>
            </a:extLst>
          </p:cNvPr>
          <p:cNvSpPr txBox="1"/>
          <p:nvPr/>
        </p:nvSpPr>
        <p:spPr>
          <a:xfrm>
            <a:off x="575640" y="1027367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e-</a:t>
            </a:r>
            <a:r>
              <a:rPr lang="en-US" sz="2400" b="1" dirty="0" err="1"/>
              <a:t>CienciaDatos</a:t>
            </a:r>
            <a:r>
              <a:rPr lang="en-US" sz="2400" b="1" dirty="0"/>
              <a:t> vs. </a:t>
            </a:r>
            <a:r>
              <a:rPr lang="en-US" sz="2400" b="1" dirty="0" err="1"/>
              <a:t>otras</a:t>
            </a:r>
            <a:r>
              <a:rPr lang="en-US" sz="2400" b="1" dirty="0"/>
              <a:t> </a:t>
            </a:r>
            <a:r>
              <a:rPr lang="en-US" sz="2400" b="1" dirty="0" err="1"/>
              <a:t>opciones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7033</TotalTime>
  <Words>353</Words>
  <Application>Microsoft Macintosh PowerPoint</Application>
  <PresentationFormat>Panorámica</PresentationFormat>
  <Paragraphs>93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24</vt:i4>
      </vt:variant>
      <vt:variant>
        <vt:lpstr>Títulos de diapositiva</vt:lpstr>
      </vt:variant>
      <vt:variant>
        <vt:i4>5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Consorcio Madroño</dc:title>
  <dc:subject/>
  <dc:creator/>
  <dc:description/>
  <cp:lastModifiedBy>Modesto</cp:lastModifiedBy>
  <cp:revision>16</cp:revision>
  <dcterms:created xsi:type="dcterms:W3CDTF">2021-09-21T18:37:30Z</dcterms:created>
  <dcterms:modified xsi:type="dcterms:W3CDTF">2024-10-22T12:09:19Z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3</vt:r8>
  </property>
  <property fmtid="{D5CDD505-2E9C-101B-9397-08002B2CF9AE}" pid="7" name="PresentationFormat">
    <vt:lpwstr>Personalizado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3</vt:r8>
  </property>
</Properties>
</file>